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8" r:id="rId4"/>
    <p:sldId id="267" r:id="rId5"/>
    <p:sldId id="265" r:id="rId6"/>
    <p:sldId id="264" r:id="rId7"/>
    <p:sldId id="263" r:id="rId8"/>
    <p:sldId id="269" r:id="rId9"/>
    <p:sldId id="262" r:id="rId10"/>
    <p:sldId id="270" r:id="rId11"/>
    <p:sldId id="257" r:id="rId12"/>
    <p:sldId id="261" r:id="rId13"/>
    <p:sldId id="258" r:id="rId14"/>
    <p:sldId id="259"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37"/>
    <p:restoredTop sz="94632"/>
  </p:normalViewPr>
  <p:slideViewPr>
    <p:cSldViewPr snapToGrid="0">
      <p:cViewPr>
        <p:scale>
          <a:sx n="82" d="100"/>
          <a:sy n="82" d="100"/>
        </p:scale>
        <p:origin x="8008"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B28D-2AF0-3F34-8394-5E3FD894A4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DDC670E2-E1DC-1CEB-70AE-6459244824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5B6739D-707E-97D3-D629-D8C7DC1B5D18}"/>
              </a:ext>
            </a:extLst>
          </p:cNvPr>
          <p:cNvSpPr>
            <a:spLocks noGrp="1"/>
          </p:cNvSpPr>
          <p:nvPr>
            <p:ph type="dt" sz="half" idx="10"/>
          </p:nvPr>
        </p:nvSpPr>
        <p:spPr/>
        <p:txBody>
          <a:bodyPr/>
          <a:lstStyle/>
          <a:p>
            <a:fld id="{AE8F14BE-FF8A-CE45-BC5E-071F9DD5EAAE}" type="datetimeFigureOut">
              <a:rPr lang="en-GB" smtClean="0"/>
              <a:t>05/11/2025</a:t>
            </a:fld>
            <a:endParaRPr lang="en-GB"/>
          </a:p>
        </p:txBody>
      </p:sp>
      <p:sp>
        <p:nvSpPr>
          <p:cNvPr id="5" name="Footer Placeholder 4">
            <a:extLst>
              <a:ext uri="{FF2B5EF4-FFF2-40B4-BE49-F238E27FC236}">
                <a16:creationId xmlns:a16="http://schemas.microsoft.com/office/drawing/2014/main" id="{580A45BA-F6D0-88A6-15B9-B7DDE81853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8D86D9-8CFF-2CF7-4387-562B5DA92F0A}"/>
              </a:ext>
            </a:extLst>
          </p:cNvPr>
          <p:cNvSpPr>
            <a:spLocks noGrp="1"/>
          </p:cNvSpPr>
          <p:nvPr>
            <p:ph type="sldNum" sz="quarter" idx="12"/>
          </p:nvPr>
        </p:nvSpPr>
        <p:spPr/>
        <p:txBody>
          <a:bodyPr/>
          <a:lstStyle/>
          <a:p>
            <a:fld id="{37FD487B-3387-764A-AC5C-22C853C56F40}" type="slidenum">
              <a:rPr lang="en-GB" smtClean="0"/>
              <a:t>‹#›</a:t>
            </a:fld>
            <a:endParaRPr lang="en-GB"/>
          </a:p>
        </p:txBody>
      </p:sp>
    </p:spTree>
    <p:extLst>
      <p:ext uri="{BB962C8B-B14F-4D97-AF65-F5344CB8AC3E}">
        <p14:creationId xmlns:p14="http://schemas.microsoft.com/office/powerpoint/2010/main" val="4288951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79A5-A75A-68F7-F625-E2E568D2BD6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31F5029-B3BD-9B12-CC4F-80FFC03CB9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7F9FCAB-325B-DB7D-A8A1-35C8BA8E8BC5}"/>
              </a:ext>
            </a:extLst>
          </p:cNvPr>
          <p:cNvSpPr>
            <a:spLocks noGrp="1"/>
          </p:cNvSpPr>
          <p:nvPr>
            <p:ph type="dt" sz="half" idx="10"/>
          </p:nvPr>
        </p:nvSpPr>
        <p:spPr/>
        <p:txBody>
          <a:bodyPr/>
          <a:lstStyle/>
          <a:p>
            <a:fld id="{AE8F14BE-FF8A-CE45-BC5E-071F9DD5EAAE}" type="datetimeFigureOut">
              <a:rPr lang="en-GB" smtClean="0"/>
              <a:t>05/11/2025</a:t>
            </a:fld>
            <a:endParaRPr lang="en-GB"/>
          </a:p>
        </p:txBody>
      </p:sp>
      <p:sp>
        <p:nvSpPr>
          <p:cNvPr id="5" name="Footer Placeholder 4">
            <a:extLst>
              <a:ext uri="{FF2B5EF4-FFF2-40B4-BE49-F238E27FC236}">
                <a16:creationId xmlns:a16="http://schemas.microsoft.com/office/drawing/2014/main" id="{88792BE5-84E1-A5A3-3FF2-04E28F6C4C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EE4771-7A97-2BE9-52E0-60C4F69FB7B7}"/>
              </a:ext>
            </a:extLst>
          </p:cNvPr>
          <p:cNvSpPr>
            <a:spLocks noGrp="1"/>
          </p:cNvSpPr>
          <p:nvPr>
            <p:ph type="sldNum" sz="quarter" idx="12"/>
          </p:nvPr>
        </p:nvSpPr>
        <p:spPr/>
        <p:txBody>
          <a:bodyPr/>
          <a:lstStyle/>
          <a:p>
            <a:fld id="{37FD487B-3387-764A-AC5C-22C853C56F40}" type="slidenum">
              <a:rPr lang="en-GB" smtClean="0"/>
              <a:t>‹#›</a:t>
            </a:fld>
            <a:endParaRPr lang="en-GB"/>
          </a:p>
        </p:txBody>
      </p:sp>
    </p:spTree>
    <p:extLst>
      <p:ext uri="{BB962C8B-B14F-4D97-AF65-F5344CB8AC3E}">
        <p14:creationId xmlns:p14="http://schemas.microsoft.com/office/powerpoint/2010/main" val="63016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9B4513-72AA-AABD-02A9-751E75DFF6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2B77DA9-C4F9-9472-90BD-1333988C9C2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65FF712-9150-F222-DD61-21BECBB92CC0}"/>
              </a:ext>
            </a:extLst>
          </p:cNvPr>
          <p:cNvSpPr>
            <a:spLocks noGrp="1"/>
          </p:cNvSpPr>
          <p:nvPr>
            <p:ph type="dt" sz="half" idx="10"/>
          </p:nvPr>
        </p:nvSpPr>
        <p:spPr/>
        <p:txBody>
          <a:bodyPr/>
          <a:lstStyle/>
          <a:p>
            <a:fld id="{AE8F14BE-FF8A-CE45-BC5E-071F9DD5EAAE}" type="datetimeFigureOut">
              <a:rPr lang="en-GB" smtClean="0"/>
              <a:t>05/11/2025</a:t>
            </a:fld>
            <a:endParaRPr lang="en-GB"/>
          </a:p>
        </p:txBody>
      </p:sp>
      <p:sp>
        <p:nvSpPr>
          <p:cNvPr id="5" name="Footer Placeholder 4">
            <a:extLst>
              <a:ext uri="{FF2B5EF4-FFF2-40B4-BE49-F238E27FC236}">
                <a16:creationId xmlns:a16="http://schemas.microsoft.com/office/drawing/2014/main" id="{757AE96D-907E-60BA-D67C-A6701F71B9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D2D1B3-E848-A77D-634A-3201FE591A77}"/>
              </a:ext>
            </a:extLst>
          </p:cNvPr>
          <p:cNvSpPr>
            <a:spLocks noGrp="1"/>
          </p:cNvSpPr>
          <p:nvPr>
            <p:ph type="sldNum" sz="quarter" idx="12"/>
          </p:nvPr>
        </p:nvSpPr>
        <p:spPr/>
        <p:txBody>
          <a:bodyPr/>
          <a:lstStyle/>
          <a:p>
            <a:fld id="{37FD487B-3387-764A-AC5C-22C853C56F40}" type="slidenum">
              <a:rPr lang="en-GB" smtClean="0"/>
              <a:t>‹#›</a:t>
            </a:fld>
            <a:endParaRPr lang="en-GB"/>
          </a:p>
        </p:txBody>
      </p:sp>
    </p:spTree>
    <p:extLst>
      <p:ext uri="{BB962C8B-B14F-4D97-AF65-F5344CB8AC3E}">
        <p14:creationId xmlns:p14="http://schemas.microsoft.com/office/powerpoint/2010/main" val="286145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629D-439B-8F64-1E23-BFA470AB7F7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31C1CB-5D74-6C90-B033-DC62B49AE1A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540DC62-9DC5-2707-8D44-917DDF10E450}"/>
              </a:ext>
            </a:extLst>
          </p:cNvPr>
          <p:cNvSpPr>
            <a:spLocks noGrp="1"/>
          </p:cNvSpPr>
          <p:nvPr>
            <p:ph type="dt" sz="half" idx="10"/>
          </p:nvPr>
        </p:nvSpPr>
        <p:spPr/>
        <p:txBody>
          <a:bodyPr/>
          <a:lstStyle/>
          <a:p>
            <a:fld id="{AE8F14BE-FF8A-CE45-BC5E-071F9DD5EAAE}" type="datetimeFigureOut">
              <a:rPr lang="en-GB" smtClean="0"/>
              <a:t>05/11/2025</a:t>
            </a:fld>
            <a:endParaRPr lang="en-GB"/>
          </a:p>
        </p:txBody>
      </p:sp>
      <p:sp>
        <p:nvSpPr>
          <p:cNvPr id="5" name="Footer Placeholder 4">
            <a:extLst>
              <a:ext uri="{FF2B5EF4-FFF2-40B4-BE49-F238E27FC236}">
                <a16:creationId xmlns:a16="http://schemas.microsoft.com/office/drawing/2014/main" id="{D6158151-1808-595D-F2F4-1B293F4A5B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3C79C2-D655-9B14-CBE2-430DF36C33AD}"/>
              </a:ext>
            </a:extLst>
          </p:cNvPr>
          <p:cNvSpPr>
            <a:spLocks noGrp="1"/>
          </p:cNvSpPr>
          <p:nvPr>
            <p:ph type="sldNum" sz="quarter" idx="12"/>
          </p:nvPr>
        </p:nvSpPr>
        <p:spPr/>
        <p:txBody>
          <a:bodyPr/>
          <a:lstStyle/>
          <a:p>
            <a:fld id="{37FD487B-3387-764A-AC5C-22C853C56F40}" type="slidenum">
              <a:rPr lang="en-GB" smtClean="0"/>
              <a:t>‹#›</a:t>
            </a:fld>
            <a:endParaRPr lang="en-GB"/>
          </a:p>
        </p:txBody>
      </p:sp>
    </p:spTree>
    <p:extLst>
      <p:ext uri="{BB962C8B-B14F-4D97-AF65-F5344CB8AC3E}">
        <p14:creationId xmlns:p14="http://schemas.microsoft.com/office/powerpoint/2010/main" val="2047456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67C8-29B0-F110-145C-77C18D84C2A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38F358A-57C0-E667-2FDC-8B0CF181A7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EE08CC7-F7D3-07B0-7070-486546FFDD48}"/>
              </a:ext>
            </a:extLst>
          </p:cNvPr>
          <p:cNvSpPr>
            <a:spLocks noGrp="1"/>
          </p:cNvSpPr>
          <p:nvPr>
            <p:ph type="dt" sz="half" idx="10"/>
          </p:nvPr>
        </p:nvSpPr>
        <p:spPr/>
        <p:txBody>
          <a:bodyPr/>
          <a:lstStyle/>
          <a:p>
            <a:fld id="{AE8F14BE-FF8A-CE45-BC5E-071F9DD5EAAE}" type="datetimeFigureOut">
              <a:rPr lang="en-GB" smtClean="0"/>
              <a:t>05/11/2025</a:t>
            </a:fld>
            <a:endParaRPr lang="en-GB"/>
          </a:p>
        </p:txBody>
      </p:sp>
      <p:sp>
        <p:nvSpPr>
          <p:cNvPr id="5" name="Footer Placeholder 4">
            <a:extLst>
              <a:ext uri="{FF2B5EF4-FFF2-40B4-BE49-F238E27FC236}">
                <a16:creationId xmlns:a16="http://schemas.microsoft.com/office/drawing/2014/main" id="{37D70025-E525-0484-B85C-3A6E374D29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C0BF63-8C22-220A-2662-0492292A3E1C}"/>
              </a:ext>
            </a:extLst>
          </p:cNvPr>
          <p:cNvSpPr>
            <a:spLocks noGrp="1"/>
          </p:cNvSpPr>
          <p:nvPr>
            <p:ph type="sldNum" sz="quarter" idx="12"/>
          </p:nvPr>
        </p:nvSpPr>
        <p:spPr/>
        <p:txBody>
          <a:bodyPr/>
          <a:lstStyle/>
          <a:p>
            <a:fld id="{37FD487B-3387-764A-AC5C-22C853C56F40}" type="slidenum">
              <a:rPr lang="en-GB" smtClean="0"/>
              <a:t>‹#›</a:t>
            </a:fld>
            <a:endParaRPr lang="en-GB"/>
          </a:p>
        </p:txBody>
      </p:sp>
    </p:spTree>
    <p:extLst>
      <p:ext uri="{BB962C8B-B14F-4D97-AF65-F5344CB8AC3E}">
        <p14:creationId xmlns:p14="http://schemas.microsoft.com/office/powerpoint/2010/main" val="3731140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943A-15AE-647F-E3F9-4338CCA848E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5884F0D-9FA5-7D26-21B4-F286F2AF7A5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286FF98-4CD8-7962-D9BE-EB6891543C5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18B9882-AF05-D049-A682-0B812BA8ACAE}"/>
              </a:ext>
            </a:extLst>
          </p:cNvPr>
          <p:cNvSpPr>
            <a:spLocks noGrp="1"/>
          </p:cNvSpPr>
          <p:nvPr>
            <p:ph type="dt" sz="half" idx="10"/>
          </p:nvPr>
        </p:nvSpPr>
        <p:spPr/>
        <p:txBody>
          <a:bodyPr/>
          <a:lstStyle/>
          <a:p>
            <a:fld id="{AE8F14BE-FF8A-CE45-BC5E-071F9DD5EAAE}" type="datetimeFigureOut">
              <a:rPr lang="en-GB" smtClean="0"/>
              <a:t>05/11/2025</a:t>
            </a:fld>
            <a:endParaRPr lang="en-GB"/>
          </a:p>
        </p:txBody>
      </p:sp>
      <p:sp>
        <p:nvSpPr>
          <p:cNvPr id="6" name="Footer Placeholder 5">
            <a:extLst>
              <a:ext uri="{FF2B5EF4-FFF2-40B4-BE49-F238E27FC236}">
                <a16:creationId xmlns:a16="http://schemas.microsoft.com/office/drawing/2014/main" id="{756C95F9-A757-FB43-5CF8-955CD71E36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A84ACB-9275-1A52-E3FD-8D599E602087}"/>
              </a:ext>
            </a:extLst>
          </p:cNvPr>
          <p:cNvSpPr>
            <a:spLocks noGrp="1"/>
          </p:cNvSpPr>
          <p:nvPr>
            <p:ph type="sldNum" sz="quarter" idx="12"/>
          </p:nvPr>
        </p:nvSpPr>
        <p:spPr/>
        <p:txBody>
          <a:bodyPr/>
          <a:lstStyle/>
          <a:p>
            <a:fld id="{37FD487B-3387-764A-AC5C-22C853C56F40}" type="slidenum">
              <a:rPr lang="en-GB" smtClean="0"/>
              <a:t>‹#›</a:t>
            </a:fld>
            <a:endParaRPr lang="en-GB"/>
          </a:p>
        </p:txBody>
      </p:sp>
    </p:spTree>
    <p:extLst>
      <p:ext uri="{BB962C8B-B14F-4D97-AF65-F5344CB8AC3E}">
        <p14:creationId xmlns:p14="http://schemas.microsoft.com/office/powerpoint/2010/main" val="2990847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C0A3-D3E7-E6EB-8135-F9066288001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F1D8188-F2B3-DC6B-88CE-822A45ACD4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8BD3CC-80BF-664F-D3CD-EF55DBBDCCC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BC1C84AC-029D-1A5A-C338-2512BD86F0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06A9B51-C5F9-0EAF-A10A-CF06729161D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6DE7627B-9FC3-AFEC-EC7A-92F941191347}"/>
              </a:ext>
            </a:extLst>
          </p:cNvPr>
          <p:cNvSpPr>
            <a:spLocks noGrp="1"/>
          </p:cNvSpPr>
          <p:nvPr>
            <p:ph type="dt" sz="half" idx="10"/>
          </p:nvPr>
        </p:nvSpPr>
        <p:spPr/>
        <p:txBody>
          <a:bodyPr/>
          <a:lstStyle/>
          <a:p>
            <a:fld id="{AE8F14BE-FF8A-CE45-BC5E-071F9DD5EAAE}" type="datetimeFigureOut">
              <a:rPr lang="en-GB" smtClean="0"/>
              <a:t>05/11/2025</a:t>
            </a:fld>
            <a:endParaRPr lang="en-GB"/>
          </a:p>
        </p:txBody>
      </p:sp>
      <p:sp>
        <p:nvSpPr>
          <p:cNvPr id="8" name="Footer Placeholder 7">
            <a:extLst>
              <a:ext uri="{FF2B5EF4-FFF2-40B4-BE49-F238E27FC236}">
                <a16:creationId xmlns:a16="http://schemas.microsoft.com/office/drawing/2014/main" id="{EE6DEC62-AFE4-0453-A96B-B706568BF27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C6A94BF-2724-981F-9CDE-DA8E17B06C07}"/>
              </a:ext>
            </a:extLst>
          </p:cNvPr>
          <p:cNvSpPr>
            <a:spLocks noGrp="1"/>
          </p:cNvSpPr>
          <p:nvPr>
            <p:ph type="sldNum" sz="quarter" idx="12"/>
          </p:nvPr>
        </p:nvSpPr>
        <p:spPr/>
        <p:txBody>
          <a:bodyPr/>
          <a:lstStyle/>
          <a:p>
            <a:fld id="{37FD487B-3387-764A-AC5C-22C853C56F40}" type="slidenum">
              <a:rPr lang="en-GB" smtClean="0"/>
              <a:t>‹#›</a:t>
            </a:fld>
            <a:endParaRPr lang="en-GB"/>
          </a:p>
        </p:txBody>
      </p:sp>
    </p:spTree>
    <p:extLst>
      <p:ext uri="{BB962C8B-B14F-4D97-AF65-F5344CB8AC3E}">
        <p14:creationId xmlns:p14="http://schemas.microsoft.com/office/powerpoint/2010/main" val="1960614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203C-1FEF-9146-C021-0645D6465BD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1CDEEFE9-D1E3-84E2-E090-FA080B6C44EC}"/>
              </a:ext>
            </a:extLst>
          </p:cNvPr>
          <p:cNvSpPr>
            <a:spLocks noGrp="1"/>
          </p:cNvSpPr>
          <p:nvPr>
            <p:ph type="dt" sz="half" idx="10"/>
          </p:nvPr>
        </p:nvSpPr>
        <p:spPr/>
        <p:txBody>
          <a:bodyPr/>
          <a:lstStyle/>
          <a:p>
            <a:fld id="{AE8F14BE-FF8A-CE45-BC5E-071F9DD5EAAE}" type="datetimeFigureOut">
              <a:rPr lang="en-GB" smtClean="0"/>
              <a:t>05/11/2025</a:t>
            </a:fld>
            <a:endParaRPr lang="en-GB"/>
          </a:p>
        </p:txBody>
      </p:sp>
      <p:sp>
        <p:nvSpPr>
          <p:cNvPr id="4" name="Footer Placeholder 3">
            <a:extLst>
              <a:ext uri="{FF2B5EF4-FFF2-40B4-BE49-F238E27FC236}">
                <a16:creationId xmlns:a16="http://schemas.microsoft.com/office/drawing/2014/main" id="{7E3E36DE-CD1C-57D1-AED2-4ACF6E9B3A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0351B9-CDE6-DAA5-749F-465D981F245F}"/>
              </a:ext>
            </a:extLst>
          </p:cNvPr>
          <p:cNvSpPr>
            <a:spLocks noGrp="1"/>
          </p:cNvSpPr>
          <p:nvPr>
            <p:ph type="sldNum" sz="quarter" idx="12"/>
          </p:nvPr>
        </p:nvSpPr>
        <p:spPr/>
        <p:txBody>
          <a:bodyPr/>
          <a:lstStyle/>
          <a:p>
            <a:fld id="{37FD487B-3387-764A-AC5C-22C853C56F40}" type="slidenum">
              <a:rPr lang="en-GB" smtClean="0"/>
              <a:t>‹#›</a:t>
            </a:fld>
            <a:endParaRPr lang="en-GB"/>
          </a:p>
        </p:txBody>
      </p:sp>
    </p:spTree>
    <p:extLst>
      <p:ext uri="{BB962C8B-B14F-4D97-AF65-F5344CB8AC3E}">
        <p14:creationId xmlns:p14="http://schemas.microsoft.com/office/powerpoint/2010/main" val="682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E3F0B5-65DF-CA80-403B-4E1069C863FC}"/>
              </a:ext>
            </a:extLst>
          </p:cNvPr>
          <p:cNvSpPr>
            <a:spLocks noGrp="1"/>
          </p:cNvSpPr>
          <p:nvPr>
            <p:ph type="dt" sz="half" idx="10"/>
          </p:nvPr>
        </p:nvSpPr>
        <p:spPr/>
        <p:txBody>
          <a:bodyPr/>
          <a:lstStyle/>
          <a:p>
            <a:fld id="{AE8F14BE-FF8A-CE45-BC5E-071F9DD5EAAE}" type="datetimeFigureOut">
              <a:rPr lang="en-GB" smtClean="0"/>
              <a:t>05/11/2025</a:t>
            </a:fld>
            <a:endParaRPr lang="en-GB"/>
          </a:p>
        </p:txBody>
      </p:sp>
      <p:sp>
        <p:nvSpPr>
          <p:cNvPr id="3" name="Footer Placeholder 2">
            <a:extLst>
              <a:ext uri="{FF2B5EF4-FFF2-40B4-BE49-F238E27FC236}">
                <a16:creationId xmlns:a16="http://schemas.microsoft.com/office/drawing/2014/main" id="{D366993F-5BE1-3986-D27B-C1A0A821213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AE228DC-A6A1-39B4-BB56-45E60C3A2862}"/>
              </a:ext>
            </a:extLst>
          </p:cNvPr>
          <p:cNvSpPr>
            <a:spLocks noGrp="1"/>
          </p:cNvSpPr>
          <p:nvPr>
            <p:ph type="sldNum" sz="quarter" idx="12"/>
          </p:nvPr>
        </p:nvSpPr>
        <p:spPr/>
        <p:txBody>
          <a:bodyPr/>
          <a:lstStyle/>
          <a:p>
            <a:fld id="{37FD487B-3387-764A-AC5C-22C853C56F40}" type="slidenum">
              <a:rPr lang="en-GB" smtClean="0"/>
              <a:t>‹#›</a:t>
            </a:fld>
            <a:endParaRPr lang="en-GB"/>
          </a:p>
        </p:txBody>
      </p:sp>
    </p:spTree>
    <p:extLst>
      <p:ext uri="{BB962C8B-B14F-4D97-AF65-F5344CB8AC3E}">
        <p14:creationId xmlns:p14="http://schemas.microsoft.com/office/powerpoint/2010/main" val="3638547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22D7-E032-E5E1-1DFC-2F1A703C16D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E2DB005-1B55-FBED-E0C4-7862DB0CB2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2F997A0-E586-3221-EE8F-074B521B56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EB9E50-5149-3B57-9F8A-0E2452756C3E}"/>
              </a:ext>
            </a:extLst>
          </p:cNvPr>
          <p:cNvSpPr>
            <a:spLocks noGrp="1"/>
          </p:cNvSpPr>
          <p:nvPr>
            <p:ph type="dt" sz="half" idx="10"/>
          </p:nvPr>
        </p:nvSpPr>
        <p:spPr/>
        <p:txBody>
          <a:bodyPr/>
          <a:lstStyle/>
          <a:p>
            <a:fld id="{AE8F14BE-FF8A-CE45-BC5E-071F9DD5EAAE}" type="datetimeFigureOut">
              <a:rPr lang="en-GB" smtClean="0"/>
              <a:t>05/11/2025</a:t>
            </a:fld>
            <a:endParaRPr lang="en-GB"/>
          </a:p>
        </p:txBody>
      </p:sp>
      <p:sp>
        <p:nvSpPr>
          <p:cNvPr id="6" name="Footer Placeholder 5">
            <a:extLst>
              <a:ext uri="{FF2B5EF4-FFF2-40B4-BE49-F238E27FC236}">
                <a16:creationId xmlns:a16="http://schemas.microsoft.com/office/drawing/2014/main" id="{120F6FFF-F48C-C73F-B97C-EE89BC7E1A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277149F-0B60-F857-0791-CD60FCB5B0E1}"/>
              </a:ext>
            </a:extLst>
          </p:cNvPr>
          <p:cNvSpPr>
            <a:spLocks noGrp="1"/>
          </p:cNvSpPr>
          <p:nvPr>
            <p:ph type="sldNum" sz="quarter" idx="12"/>
          </p:nvPr>
        </p:nvSpPr>
        <p:spPr/>
        <p:txBody>
          <a:bodyPr/>
          <a:lstStyle/>
          <a:p>
            <a:fld id="{37FD487B-3387-764A-AC5C-22C853C56F40}" type="slidenum">
              <a:rPr lang="en-GB" smtClean="0"/>
              <a:t>‹#›</a:t>
            </a:fld>
            <a:endParaRPr lang="en-GB"/>
          </a:p>
        </p:txBody>
      </p:sp>
    </p:spTree>
    <p:extLst>
      <p:ext uri="{BB962C8B-B14F-4D97-AF65-F5344CB8AC3E}">
        <p14:creationId xmlns:p14="http://schemas.microsoft.com/office/powerpoint/2010/main" val="2913678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3981-C498-A5FA-6713-3B6F426A50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5EB90D0-C213-87B7-B236-ABA4EC4DFB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53DDB7-455A-CBFB-0DFD-A078AF87BA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B94D0D-ACE8-5A97-B01B-B4AF8265CDEA}"/>
              </a:ext>
            </a:extLst>
          </p:cNvPr>
          <p:cNvSpPr>
            <a:spLocks noGrp="1"/>
          </p:cNvSpPr>
          <p:nvPr>
            <p:ph type="dt" sz="half" idx="10"/>
          </p:nvPr>
        </p:nvSpPr>
        <p:spPr/>
        <p:txBody>
          <a:bodyPr/>
          <a:lstStyle/>
          <a:p>
            <a:fld id="{AE8F14BE-FF8A-CE45-BC5E-071F9DD5EAAE}" type="datetimeFigureOut">
              <a:rPr lang="en-GB" smtClean="0"/>
              <a:t>05/11/2025</a:t>
            </a:fld>
            <a:endParaRPr lang="en-GB"/>
          </a:p>
        </p:txBody>
      </p:sp>
      <p:sp>
        <p:nvSpPr>
          <p:cNvPr id="6" name="Footer Placeholder 5">
            <a:extLst>
              <a:ext uri="{FF2B5EF4-FFF2-40B4-BE49-F238E27FC236}">
                <a16:creationId xmlns:a16="http://schemas.microsoft.com/office/drawing/2014/main" id="{3C637DA0-5085-1C72-DAE9-2931FDC964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F0974C-3655-47B4-B0AD-670DF2EB9087}"/>
              </a:ext>
            </a:extLst>
          </p:cNvPr>
          <p:cNvSpPr>
            <a:spLocks noGrp="1"/>
          </p:cNvSpPr>
          <p:nvPr>
            <p:ph type="sldNum" sz="quarter" idx="12"/>
          </p:nvPr>
        </p:nvSpPr>
        <p:spPr/>
        <p:txBody>
          <a:bodyPr/>
          <a:lstStyle/>
          <a:p>
            <a:fld id="{37FD487B-3387-764A-AC5C-22C853C56F40}" type="slidenum">
              <a:rPr lang="en-GB" smtClean="0"/>
              <a:t>‹#›</a:t>
            </a:fld>
            <a:endParaRPr lang="en-GB"/>
          </a:p>
        </p:txBody>
      </p:sp>
    </p:spTree>
    <p:extLst>
      <p:ext uri="{BB962C8B-B14F-4D97-AF65-F5344CB8AC3E}">
        <p14:creationId xmlns:p14="http://schemas.microsoft.com/office/powerpoint/2010/main" val="130024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A6234-9A70-F18F-583B-3ACD2FAAC9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79833A9-1C30-E537-41FA-AD21C844A5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2318160-1033-389A-6D54-9E7D05D6B9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8F14BE-FF8A-CE45-BC5E-071F9DD5EAAE}" type="datetimeFigureOut">
              <a:rPr lang="en-GB" smtClean="0"/>
              <a:t>05/11/2025</a:t>
            </a:fld>
            <a:endParaRPr lang="en-GB"/>
          </a:p>
        </p:txBody>
      </p:sp>
      <p:sp>
        <p:nvSpPr>
          <p:cNvPr id="5" name="Footer Placeholder 4">
            <a:extLst>
              <a:ext uri="{FF2B5EF4-FFF2-40B4-BE49-F238E27FC236}">
                <a16:creationId xmlns:a16="http://schemas.microsoft.com/office/drawing/2014/main" id="{71C398C3-19C6-0D06-AC2C-50598097B2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D0DA1524-5D83-D9B8-4DAB-34DC1BC5C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FD487B-3387-764A-AC5C-22C853C56F40}" type="slidenum">
              <a:rPr lang="en-GB" smtClean="0"/>
              <a:t>‹#›</a:t>
            </a:fld>
            <a:endParaRPr lang="en-GB"/>
          </a:p>
        </p:txBody>
      </p:sp>
    </p:spTree>
    <p:extLst>
      <p:ext uri="{BB962C8B-B14F-4D97-AF65-F5344CB8AC3E}">
        <p14:creationId xmlns:p14="http://schemas.microsoft.com/office/powerpoint/2010/main" val="141988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emf"/><Relationship Id="rId10" Type="http://schemas.openxmlformats.org/officeDocument/2006/relationships/image" Target="../media/image13.gif"/><Relationship Id="rId4" Type="http://schemas.openxmlformats.org/officeDocument/2006/relationships/image" Target="../media/image7.jpe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6.emf"/></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7.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jpg"/><Relationship Id="rId11" Type="http://schemas.openxmlformats.org/officeDocument/2006/relationships/image" Target="../media/image17.png"/><Relationship Id="rId5" Type="http://schemas.openxmlformats.org/officeDocument/2006/relationships/image" Target="../media/image31.png"/><Relationship Id="rId15" Type="http://schemas.openxmlformats.org/officeDocument/2006/relationships/image" Target="../media/image40.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1C2A-BB3E-43CC-BFFA-3D77C7BFFF59}"/>
              </a:ext>
            </a:extLst>
          </p:cNvPr>
          <p:cNvSpPr>
            <a:spLocks noGrp="1"/>
          </p:cNvSpPr>
          <p:nvPr>
            <p:ph type="ctrTitle"/>
          </p:nvPr>
        </p:nvSpPr>
        <p:spPr/>
        <p:txBody>
          <a:bodyPr/>
          <a:lstStyle/>
          <a:p>
            <a:r>
              <a:rPr lang="en-GB"/>
              <a:t>London Trains</a:t>
            </a:r>
            <a:endParaRPr lang="en-GB" dirty="0"/>
          </a:p>
        </p:txBody>
      </p:sp>
      <p:sp>
        <p:nvSpPr>
          <p:cNvPr id="3" name="Subtitle 2">
            <a:extLst>
              <a:ext uri="{FF2B5EF4-FFF2-40B4-BE49-F238E27FC236}">
                <a16:creationId xmlns:a16="http://schemas.microsoft.com/office/drawing/2014/main" id="{1ACCDE9B-BC41-C956-FC9A-09FBDCE7492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095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D7C63-CB24-CD8B-FC2F-86ABC0F94245}"/>
            </a:ext>
          </a:extLst>
        </p:cNvPr>
        <p:cNvGrpSpPr/>
        <p:nvPr/>
      </p:nvGrpSpPr>
      <p:grpSpPr>
        <a:xfrm>
          <a:off x="0" y="0"/>
          <a:ext cx="0" cy="0"/>
          <a:chOff x="0" y="0"/>
          <a:chExt cx="0" cy="0"/>
        </a:xfrm>
      </p:grpSpPr>
      <p:pic>
        <p:nvPicPr>
          <p:cNvPr id="13" name="Picture 2">
            <a:extLst>
              <a:ext uri="{FF2B5EF4-FFF2-40B4-BE49-F238E27FC236}">
                <a16:creationId xmlns:a16="http://schemas.microsoft.com/office/drawing/2014/main" id="{58CE1155-308C-F585-CDC8-533A5EB725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68" r="27316"/>
          <a:stretch>
            <a:fillRect/>
          </a:stretch>
        </p:blipFill>
        <p:spPr bwMode="auto">
          <a:xfrm>
            <a:off x="1366099" y="292297"/>
            <a:ext cx="2293495" cy="54470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up of a white panel&#10;&#10;AI-generated content may be incorrect.">
            <a:extLst>
              <a:ext uri="{FF2B5EF4-FFF2-40B4-BE49-F238E27FC236}">
                <a16:creationId xmlns:a16="http://schemas.microsoft.com/office/drawing/2014/main" id="{E2752981-5D3B-0F15-9B25-3668D2B68FF6}"/>
              </a:ext>
            </a:extLst>
          </p:cNvPr>
          <p:cNvPicPr>
            <a:picLocks noChangeAspect="1"/>
          </p:cNvPicPr>
          <p:nvPr/>
        </p:nvPicPr>
        <p:blipFill>
          <a:blip r:embed="rId3"/>
          <a:srcRect l="10979" r="56519" b="20710"/>
          <a:stretch>
            <a:fillRect/>
          </a:stretch>
        </p:blipFill>
        <p:spPr>
          <a:xfrm>
            <a:off x="2222811" y="3087377"/>
            <a:ext cx="312234" cy="1819159"/>
          </a:xfrm>
          <a:prstGeom prst="rect">
            <a:avLst/>
          </a:prstGeom>
        </p:spPr>
      </p:pic>
      <p:pic>
        <p:nvPicPr>
          <p:cNvPr id="15" name="Picture 2">
            <a:extLst>
              <a:ext uri="{FF2B5EF4-FFF2-40B4-BE49-F238E27FC236}">
                <a16:creationId xmlns:a16="http://schemas.microsoft.com/office/drawing/2014/main" id="{F2924F87-7652-DEFC-3757-E7DCBD14681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63901" b="67722" l="59261" r="61071"/>
                    </a14:imgEffect>
                  </a14:imgLayer>
                </a14:imgProps>
              </a:ext>
              <a:ext uri="{28A0092B-C50C-407E-A947-70E740481C1C}">
                <a14:useLocalDpi xmlns:a14="http://schemas.microsoft.com/office/drawing/2010/main" val="0"/>
              </a:ext>
            </a:extLst>
          </a:blip>
          <a:srcRect l="59380" t="63954" r="39154" b="33039"/>
          <a:stretch>
            <a:fillRect/>
          </a:stretch>
        </p:blipFill>
        <p:spPr bwMode="auto">
          <a:xfrm rot="7345605">
            <a:off x="2155458" y="4240447"/>
            <a:ext cx="312506" cy="3306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up of a white panel&#10;&#10;AI-generated content may be incorrect.">
            <a:extLst>
              <a:ext uri="{FF2B5EF4-FFF2-40B4-BE49-F238E27FC236}">
                <a16:creationId xmlns:a16="http://schemas.microsoft.com/office/drawing/2014/main" id="{E15E608E-500B-ED6E-0610-EB69095C3EBC}"/>
              </a:ext>
            </a:extLst>
          </p:cNvPr>
          <p:cNvPicPr>
            <a:picLocks noChangeAspect="1"/>
          </p:cNvPicPr>
          <p:nvPr/>
        </p:nvPicPr>
        <p:blipFill>
          <a:blip r:embed="rId3"/>
          <a:srcRect l="24718" t="96392" r="9717"/>
          <a:stretch>
            <a:fillRect/>
          </a:stretch>
        </p:blipFill>
        <p:spPr>
          <a:xfrm>
            <a:off x="2181425" y="4817523"/>
            <a:ext cx="395006" cy="107959"/>
          </a:xfrm>
          <a:prstGeom prst="rect">
            <a:avLst/>
          </a:prstGeom>
        </p:spPr>
      </p:pic>
    </p:spTree>
    <p:extLst>
      <p:ext uri="{BB962C8B-B14F-4D97-AF65-F5344CB8AC3E}">
        <p14:creationId xmlns:p14="http://schemas.microsoft.com/office/powerpoint/2010/main" val="27318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0E1D2B-0BA2-020A-AAA7-8CF8AC3B8875}"/>
              </a:ext>
            </a:extLst>
          </p:cNvPr>
          <p:cNvPicPr>
            <a:picLocks noChangeAspect="1"/>
          </p:cNvPicPr>
          <p:nvPr/>
        </p:nvPicPr>
        <p:blipFill>
          <a:blip r:embed="rId2"/>
          <a:stretch>
            <a:fillRect/>
          </a:stretch>
        </p:blipFill>
        <p:spPr>
          <a:xfrm>
            <a:off x="752354" y="1946658"/>
            <a:ext cx="7772400" cy="3247696"/>
          </a:xfrm>
          <a:prstGeom prst="rect">
            <a:avLst/>
          </a:prstGeom>
        </p:spPr>
      </p:pic>
      <p:sp>
        <p:nvSpPr>
          <p:cNvPr id="6" name="TextBox 5">
            <a:extLst>
              <a:ext uri="{FF2B5EF4-FFF2-40B4-BE49-F238E27FC236}">
                <a16:creationId xmlns:a16="http://schemas.microsoft.com/office/drawing/2014/main" id="{C334525A-FC46-BC9C-D290-61F55D6B78C0}"/>
              </a:ext>
            </a:extLst>
          </p:cNvPr>
          <p:cNvSpPr txBox="1"/>
          <p:nvPr/>
        </p:nvSpPr>
        <p:spPr>
          <a:xfrm>
            <a:off x="2615878" y="831327"/>
            <a:ext cx="4517390" cy="369332"/>
          </a:xfrm>
          <a:prstGeom prst="rect">
            <a:avLst/>
          </a:prstGeom>
          <a:noFill/>
        </p:spPr>
        <p:txBody>
          <a:bodyPr wrap="none" rtlCol="0">
            <a:spAutoFit/>
          </a:bodyPr>
          <a:lstStyle/>
          <a:p>
            <a:r>
              <a:rPr lang="en-GB" dirty="0"/>
              <a:t>INSERT </a:t>
            </a:r>
            <a:r>
              <a:rPr lang="en-GB" dirty="0" err="1"/>
              <a:t>Pedstrian</a:t>
            </a:r>
            <a:r>
              <a:rPr lang="en-GB" dirty="0"/>
              <a:t> ICON HERE SO ITS CLEAR</a:t>
            </a:r>
          </a:p>
        </p:txBody>
      </p:sp>
      <p:sp>
        <p:nvSpPr>
          <p:cNvPr id="7" name="Rectangle 6">
            <a:extLst>
              <a:ext uri="{FF2B5EF4-FFF2-40B4-BE49-F238E27FC236}">
                <a16:creationId xmlns:a16="http://schemas.microsoft.com/office/drawing/2014/main" id="{C81F0F27-DF67-E1D0-31EC-BDB9A994594E}"/>
              </a:ext>
            </a:extLst>
          </p:cNvPr>
          <p:cNvSpPr/>
          <p:nvPr/>
        </p:nvSpPr>
        <p:spPr>
          <a:xfrm>
            <a:off x="3055716" y="2636449"/>
            <a:ext cx="219919" cy="453992"/>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E9F428EC-9150-EBF2-D0D4-223F11441C6C}"/>
              </a:ext>
            </a:extLst>
          </p:cNvPr>
          <p:cNvCxnSpPr/>
          <p:nvPr/>
        </p:nvCxnSpPr>
        <p:spPr>
          <a:xfrm flipH="1">
            <a:off x="3165675" y="1200659"/>
            <a:ext cx="109960" cy="134577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7D99D36-0F08-485F-B62D-C63CE4192EDA}"/>
              </a:ext>
            </a:extLst>
          </p:cNvPr>
          <p:cNvCxnSpPr/>
          <p:nvPr/>
        </p:nvCxnSpPr>
        <p:spPr>
          <a:xfrm flipH="1">
            <a:off x="3871731" y="1536325"/>
            <a:ext cx="109960" cy="134577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AE7E530-E585-53EA-B77E-7061C61D5187}"/>
              </a:ext>
            </a:extLst>
          </p:cNvPr>
          <p:cNvSpPr txBox="1"/>
          <p:nvPr/>
        </p:nvSpPr>
        <p:spPr>
          <a:xfrm>
            <a:off x="2708476" y="5755687"/>
            <a:ext cx="4387163" cy="369332"/>
          </a:xfrm>
          <a:prstGeom prst="rect">
            <a:avLst/>
          </a:prstGeom>
          <a:noFill/>
        </p:spPr>
        <p:txBody>
          <a:bodyPr wrap="none" rtlCol="0">
            <a:spAutoFit/>
          </a:bodyPr>
          <a:lstStyle/>
          <a:p>
            <a:r>
              <a:rPr lang="en-GB" dirty="0"/>
              <a:t>A SMALL YELOW LINE ICON OR RAIL ICON</a:t>
            </a:r>
          </a:p>
        </p:txBody>
      </p:sp>
      <p:cxnSp>
        <p:nvCxnSpPr>
          <p:cNvPr id="12" name="Straight Arrow Connector 11">
            <a:extLst>
              <a:ext uri="{FF2B5EF4-FFF2-40B4-BE49-F238E27FC236}">
                <a16:creationId xmlns:a16="http://schemas.microsoft.com/office/drawing/2014/main" id="{AD56C747-840F-F92C-A92F-0B483F1F8578}"/>
              </a:ext>
            </a:extLst>
          </p:cNvPr>
          <p:cNvCxnSpPr>
            <a:cxnSpLocks/>
          </p:cNvCxnSpPr>
          <p:nvPr/>
        </p:nvCxnSpPr>
        <p:spPr>
          <a:xfrm flipV="1">
            <a:off x="3275635" y="3889662"/>
            <a:ext cx="651076" cy="171502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416FC1C0-8E5F-80A8-EE19-BF42BE410EE2}"/>
              </a:ext>
            </a:extLst>
          </p:cNvPr>
          <p:cNvGrpSpPr/>
          <p:nvPr/>
        </p:nvGrpSpPr>
        <p:grpSpPr>
          <a:xfrm>
            <a:off x="2615878" y="3820214"/>
            <a:ext cx="4294208" cy="138896"/>
            <a:chOff x="2615878" y="3854370"/>
            <a:chExt cx="4294208" cy="138896"/>
          </a:xfrm>
        </p:grpSpPr>
        <p:cxnSp>
          <p:nvCxnSpPr>
            <p:cNvPr id="18" name="Straight Connector 17">
              <a:extLst>
                <a:ext uri="{FF2B5EF4-FFF2-40B4-BE49-F238E27FC236}">
                  <a16:creationId xmlns:a16="http://schemas.microsoft.com/office/drawing/2014/main" id="{008354E2-2CA7-BE8A-5F64-0A7D43193972}"/>
                </a:ext>
              </a:extLst>
            </p:cNvPr>
            <p:cNvCxnSpPr/>
            <p:nvPr/>
          </p:nvCxnSpPr>
          <p:spPr>
            <a:xfrm>
              <a:off x="2615878" y="3993266"/>
              <a:ext cx="4294208" cy="0"/>
            </a:xfrm>
            <a:prstGeom prst="line">
              <a:avLst/>
            </a:prstGeom>
            <a:ln w="28575">
              <a:solidFill>
                <a:srgbClr val="FFFF00"/>
              </a:solidFill>
              <a:prstDash val="lgDashDot"/>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E886C22-EAD5-5DA3-9F6B-4310275EEFF3}"/>
                </a:ext>
              </a:extLst>
            </p:cNvPr>
            <p:cNvCxnSpPr/>
            <p:nvPr/>
          </p:nvCxnSpPr>
          <p:spPr>
            <a:xfrm>
              <a:off x="2615878" y="3854370"/>
              <a:ext cx="4294208" cy="0"/>
            </a:xfrm>
            <a:prstGeom prst="line">
              <a:avLst/>
            </a:prstGeom>
            <a:ln w="28575">
              <a:solidFill>
                <a:srgbClr val="FFFF00"/>
              </a:solidFill>
              <a:prstDash val="lgDash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651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8D668-7042-7A42-0B4D-80B4CA7C02A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DBD98F9-708D-DC77-DCFD-3FB1EF99F544}"/>
              </a:ext>
            </a:extLst>
          </p:cNvPr>
          <p:cNvSpPr>
            <a:spLocks noGrp="1"/>
          </p:cNvSpPr>
          <p:nvPr>
            <p:ph idx="1"/>
          </p:nvPr>
        </p:nvSpPr>
        <p:spPr/>
        <p:txBody>
          <a:bodyPr/>
          <a:lstStyle/>
          <a:p>
            <a:r>
              <a:rPr lang="en-GB" dirty="0"/>
              <a:t>Need to add google maps app </a:t>
            </a:r>
            <a:r>
              <a:rPr lang="en-GB" dirty="0" err="1"/>
              <a:t>mockups</a:t>
            </a:r>
            <a:r>
              <a:rPr lang="en-GB" dirty="0"/>
              <a:t> and trainline/ </a:t>
            </a:r>
            <a:r>
              <a:rPr lang="en-GB" dirty="0" err="1"/>
              <a:t>greatwestertn</a:t>
            </a:r>
            <a:r>
              <a:rPr lang="en-GB" dirty="0"/>
              <a:t> etc</a:t>
            </a:r>
          </a:p>
          <a:p>
            <a:r>
              <a:rPr lang="en-GB" dirty="0"/>
              <a:t>Need to add landing page with link to pdf of write up then link to </a:t>
            </a:r>
            <a:r>
              <a:rPr lang="en-GB" dirty="0" err="1"/>
              <a:t>dahsbord</a:t>
            </a:r>
            <a:r>
              <a:rPr lang="en-GB" dirty="0"/>
              <a:t>. </a:t>
            </a:r>
          </a:p>
          <a:p>
            <a:r>
              <a:rPr lang="en-GB" dirty="0"/>
              <a:t>Need to make video of Lidar at BTM with </a:t>
            </a:r>
            <a:r>
              <a:rPr lang="en-GB" dirty="0" err="1"/>
              <a:t>midjoruney</a:t>
            </a:r>
            <a:endParaRPr lang="en-GB" dirty="0"/>
          </a:p>
        </p:txBody>
      </p:sp>
    </p:spTree>
    <p:extLst>
      <p:ext uri="{BB962C8B-B14F-4D97-AF65-F5344CB8AC3E}">
        <p14:creationId xmlns:p14="http://schemas.microsoft.com/office/powerpoint/2010/main" val="3476349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09EDE-FBF5-2BBB-0C72-8E5666DD92F0}"/>
              </a:ext>
            </a:extLst>
          </p:cNvPr>
          <p:cNvSpPr>
            <a:spLocks noGrp="1"/>
          </p:cNvSpPr>
          <p:nvPr>
            <p:ph type="title"/>
          </p:nvPr>
        </p:nvSpPr>
        <p:spPr/>
        <p:txBody>
          <a:bodyPr/>
          <a:lstStyle/>
          <a:p>
            <a:r>
              <a:rPr lang="en-GB" dirty="0"/>
              <a:t>Notes</a:t>
            </a:r>
          </a:p>
        </p:txBody>
      </p:sp>
      <p:sp>
        <p:nvSpPr>
          <p:cNvPr id="3" name="Content Placeholder 2">
            <a:extLst>
              <a:ext uri="{FF2B5EF4-FFF2-40B4-BE49-F238E27FC236}">
                <a16:creationId xmlns:a16="http://schemas.microsoft.com/office/drawing/2014/main" id="{A1A87C3C-0EDC-7D0E-B069-14C025BB7686}"/>
              </a:ext>
            </a:extLst>
          </p:cNvPr>
          <p:cNvSpPr>
            <a:spLocks noGrp="1"/>
          </p:cNvSpPr>
          <p:nvPr>
            <p:ph idx="1"/>
          </p:nvPr>
        </p:nvSpPr>
        <p:spPr/>
        <p:txBody>
          <a:bodyPr>
            <a:normAutofit/>
          </a:bodyPr>
          <a:lstStyle/>
          <a:p>
            <a:r>
              <a:rPr lang="en-GB" sz="1800" dirty="0"/>
              <a:t>On </a:t>
            </a:r>
            <a:r>
              <a:rPr lang="en-GB" sz="1800" dirty="0" err="1"/>
              <a:t>platfrom</a:t>
            </a:r>
            <a:r>
              <a:rPr lang="en-GB" sz="1800" dirty="0"/>
              <a:t> info screens it should say nothing opposed to “</a:t>
            </a:r>
            <a:r>
              <a:rPr lang="en-GB" sz="1800" dirty="0" err="1"/>
              <a:t>analyzing</a:t>
            </a:r>
            <a:r>
              <a:rPr lang="en-GB" sz="1800" dirty="0"/>
              <a:t> platform </a:t>
            </a:r>
            <a:r>
              <a:rPr lang="en-GB" sz="1800" dirty="0" err="1"/>
              <a:t>conditions,Please</a:t>
            </a:r>
            <a:r>
              <a:rPr lang="en-GB" sz="1800" dirty="0"/>
              <a:t> wait for boarding guidance”</a:t>
            </a:r>
          </a:p>
          <a:p>
            <a:r>
              <a:rPr lang="en-GB" sz="1800" dirty="0"/>
              <a:t>Move the system </a:t>
            </a:r>
            <a:r>
              <a:rPr lang="en-GB" sz="1800" dirty="0" err="1"/>
              <a:t>acvitiy</a:t>
            </a:r>
            <a:r>
              <a:rPr lang="en-GB" sz="1800" dirty="0"/>
              <a:t> log up to below the current info </a:t>
            </a:r>
            <a:r>
              <a:rPr lang="en-GB" sz="1800" dirty="0" err="1"/>
              <a:t>scrren</a:t>
            </a:r>
            <a:r>
              <a:rPr lang="en-GB" sz="1800" dirty="0"/>
              <a:t> area</a:t>
            </a:r>
          </a:p>
          <a:p>
            <a:r>
              <a:rPr lang="en-GB" sz="1800" dirty="0"/>
              <a:t>In the </a:t>
            </a:r>
            <a:r>
              <a:rPr lang="en-GB" sz="1800" dirty="0" err="1"/>
              <a:t>refrence</a:t>
            </a:r>
            <a:r>
              <a:rPr lang="en-GB" sz="1800" dirty="0"/>
              <a:t>/ ai context </a:t>
            </a:r>
            <a:r>
              <a:rPr lang="en-GB" sz="1800" dirty="0" err="1"/>
              <a:t>anlysis</a:t>
            </a:r>
            <a:r>
              <a:rPr lang="en-GB" sz="1800" dirty="0"/>
              <a:t>, it should show that its scraped the web for detail- </a:t>
            </a:r>
            <a:r>
              <a:rPr lang="en-GB" sz="1800" dirty="0" err="1"/>
              <a:t>ie</a:t>
            </a:r>
            <a:r>
              <a:rPr lang="en-GB" sz="1800" dirty="0"/>
              <a:t> for concerts </a:t>
            </a:r>
            <a:r>
              <a:rPr lang="en-GB" sz="1800" dirty="0" err="1"/>
              <a:t>ssay</a:t>
            </a:r>
            <a:r>
              <a:rPr lang="en-GB" sz="1800" dirty="0"/>
              <a:t> </a:t>
            </a:r>
            <a:r>
              <a:rPr lang="en-GB" sz="1800" dirty="0" err="1"/>
              <a:t>taylor</a:t>
            </a:r>
            <a:r>
              <a:rPr lang="en-GB" sz="1800" dirty="0"/>
              <a:t> swift concert on this day at nearby station etc. it can have some scenarios where things are combined </a:t>
            </a:r>
            <a:r>
              <a:rPr lang="en-GB" sz="1800" dirty="0" err="1"/>
              <a:t>ie</a:t>
            </a:r>
            <a:r>
              <a:rPr lang="en-GB" sz="1800" dirty="0"/>
              <a:t> football matches and a concert or events etc. </a:t>
            </a:r>
          </a:p>
          <a:p>
            <a:r>
              <a:rPr lang="en-GB" sz="1800" dirty="0"/>
              <a:t>Need scenarios where there are more than 3 cars as well </a:t>
            </a:r>
          </a:p>
        </p:txBody>
      </p:sp>
    </p:spTree>
    <p:extLst>
      <p:ext uri="{BB962C8B-B14F-4D97-AF65-F5344CB8AC3E}">
        <p14:creationId xmlns:p14="http://schemas.microsoft.com/office/powerpoint/2010/main" val="135944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B89F6E-AF22-0C76-234A-E2A5C0C801BF}"/>
              </a:ext>
            </a:extLst>
          </p:cNvPr>
          <p:cNvPicPr>
            <a:picLocks noGrp="1" noChangeAspect="1"/>
          </p:cNvPicPr>
          <p:nvPr>
            <p:ph idx="1"/>
          </p:nvPr>
        </p:nvPicPr>
        <p:blipFill>
          <a:blip r:embed="rId2"/>
          <a:stretch>
            <a:fillRect/>
          </a:stretch>
        </p:blipFill>
        <p:spPr>
          <a:xfrm>
            <a:off x="0" y="243069"/>
            <a:ext cx="12430270" cy="5656102"/>
          </a:xfrm>
        </p:spPr>
      </p:pic>
      <p:sp>
        <p:nvSpPr>
          <p:cNvPr id="6" name="Rectangle 5">
            <a:extLst>
              <a:ext uri="{FF2B5EF4-FFF2-40B4-BE49-F238E27FC236}">
                <a16:creationId xmlns:a16="http://schemas.microsoft.com/office/drawing/2014/main" id="{8C16D76F-E9E5-AC12-FCCB-3D74BBF8D16F}"/>
              </a:ext>
            </a:extLst>
          </p:cNvPr>
          <p:cNvSpPr/>
          <p:nvPr/>
        </p:nvSpPr>
        <p:spPr>
          <a:xfrm>
            <a:off x="8299049" y="2303363"/>
            <a:ext cx="4131221" cy="159730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2892FEF-193C-71E3-6DD2-0A0BDACB1D1B}"/>
              </a:ext>
            </a:extLst>
          </p:cNvPr>
          <p:cNvSpPr/>
          <p:nvPr/>
        </p:nvSpPr>
        <p:spPr>
          <a:xfrm>
            <a:off x="347243" y="2812648"/>
            <a:ext cx="4131221" cy="173620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F995BB0-9DDF-17EF-627A-738110775A08}"/>
              </a:ext>
            </a:extLst>
          </p:cNvPr>
          <p:cNvSpPr/>
          <p:nvPr/>
        </p:nvSpPr>
        <p:spPr>
          <a:xfrm>
            <a:off x="8275900" y="3900669"/>
            <a:ext cx="4131221" cy="128479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CB38AA1-A17B-6ADC-E18E-B81B046A5F72}"/>
              </a:ext>
            </a:extLst>
          </p:cNvPr>
          <p:cNvSpPr/>
          <p:nvPr/>
        </p:nvSpPr>
        <p:spPr>
          <a:xfrm>
            <a:off x="4595150" y="2812648"/>
            <a:ext cx="4131221" cy="128479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6DB9E7F-27AF-AA8C-BE38-0CD2F1D1E0A7}"/>
              </a:ext>
            </a:extLst>
          </p:cNvPr>
          <p:cNvSpPr/>
          <p:nvPr/>
        </p:nvSpPr>
        <p:spPr>
          <a:xfrm>
            <a:off x="104176" y="5185459"/>
            <a:ext cx="3402954" cy="694481"/>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F4AFCCD3-52F4-10D2-1B56-21BB51932EAC}"/>
              </a:ext>
            </a:extLst>
          </p:cNvPr>
          <p:cNvSpPr/>
          <p:nvPr/>
        </p:nvSpPr>
        <p:spPr>
          <a:xfrm>
            <a:off x="2627457" y="4583575"/>
            <a:ext cx="3402954" cy="694481"/>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8431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0A3821BB-58FF-5171-ABB8-180803EAE6BE}"/>
              </a:ext>
            </a:extLst>
          </p:cNvPr>
          <p:cNvPicPr>
            <a:picLocks noGrp="1" noChangeAspect="1"/>
          </p:cNvPicPr>
          <p:nvPr>
            <p:ph idx="1"/>
          </p:nvPr>
        </p:nvPicPr>
        <p:blipFill>
          <a:blip r:embed="rId2"/>
          <a:stretch>
            <a:fillRect/>
          </a:stretch>
        </p:blipFill>
        <p:spPr>
          <a:xfrm>
            <a:off x="0" y="243069"/>
            <a:ext cx="12430270" cy="5656102"/>
          </a:xfrm>
        </p:spPr>
      </p:pic>
    </p:spTree>
    <p:extLst>
      <p:ext uri="{BB962C8B-B14F-4D97-AF65-F5344CB8AC3E}">
        <p14:creationId xmlns:p14="http://schemas.microsoft.com/office/powerpoint/2010/main" val="1630037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6ADA87F-852C-68EA-A014-1E190FC0D0A1}"/>
              </a:ext>
            </a:extLst>
          </p:cNvPr>
          <p:cNvGrpSpPr/>
          <p:nvPr/>
        </p:nvGrpSpPr>
        <p:grpSpPr>
          <a:xfrm>
            <a:off x="2044985" y="1514494"/>
            <a:ext cx="6991484" cy="2042674"/>
            <a:chOff x="4629325" y="5022202"/>
            <a:chExt cx="3589546" cy="1048743"/>
          </a:xfrm>
        </p:grpSpPr>
        <p:pic>
          <p:nvPicPr>
            <p:cNvPr id="7" name="Picture 6">
              <a:extLst>
                <a:ext uri="{FF2B5EF4-FFF2-40B4-BE49-F238E27FC236}">
                  <a16:creationId xmlns:a16="http://schemas.microsoft.com/office/drawing/2014/main" id="{975529C0-1754-2D64-EA08-DD9C2F081302}"/>
                </a:ext>
              </a:extLst>
            </p:cNvPr>
            <p:cNvPicPr>
              <a:picLocks noChangeAspect="1"/>
            </p:cNvPicPr>
            <p:nvPr/>
          </p:nvPicPr>
          <p:blipFill>
            <a:blip r:embed="rId2"/>
            <a:stretch>
              <a:fillRect/>
            </a:stretch>
          </p:blipFill>
          <p:spPr>
            <a:xfrm>
              <a:off x="5099114" y="5338346"/>
              <a:ext cx="732599" cy="732599"/>
            </a:xfrm>
            <a:prstGeom prst="rect">
              <a:avLst/>
            </a:prstGeom>
          </p:spPr>
        </p:pic>
        <p:sp>
          <p:nvSpPr>
            <p:cNvPr id="11" name="TextBox 10">
              <a:extLst>
                <a:ext uri="{FF2B5EF4-FFF2-40B4-BE49-F238E27FC236}">
                  <a16:creationId xmlns:a16="http://schemas.microsoft.com/office/drawing/2014/main" id="{3254EE83-20EE-44E0-4C20-EBD03A6E81D9}"/>
                </a:ext>
              </a:extLst>
            </p:cNvPr>
            <p:cNvSpPr txBox="1"/>
            <p:nvPr/>
          </p:nvSpPr>
          <p:spPr>
            <a:xfrm>
              <a:off x="5702759" y="5022202"/>
              <a:ext cx="2116560" cy="158018"/>
            </a:xfrm>
            <a:prstGeom prst="rect">
              <a:avLst/>
            </a:prstGeom>
            <a:noFill/>
          </p:spPr>
          <p:txBody>
            <a:bodyPr wrap="square">
              <a:spAutoFit/>
            </a:bodyPr>
            <a:lstStyle/>
            <a:p>
              <a:r>
                <a:rPr lang="en-GB" sz="1400" b="1" i="1" u="none" strike="noStrike" dirty="0">
                  <a:solidFill>
                    <a:srgbClr val="1A1C1E"/>
                  </a:solidFill>
                  <a:effectLst/>
                  <a:latin typeface="Inter"/>
                </a:rPr>
                <a:t>Nudge Algorithm</a:t>
              </a:r>
              <a:endParaRPr lang="en-GB" sz="1400" i="1" dirty="0"/>
            </a:p>
          </p:txBody>
        </p:sp>
        <p:sp>
          <p:nvSpPr>
            <p:cNvPr id="12" name="TextBox 11">
              <a:extLst>
                <a:ext uri="{FF2B5EF4-FFF2-40B4-BE49-F238E27FC236}">
                  <a16:creationId xmlns:a16="http://schemas.microsoft.com/office/drawing/2014/main" id="{F8420517-894D-C747-27E8-5F201F06C95F}"/>
                </a:ext>
              </a:extLst>
            </p:cNvPr>
            <p:cNvSpPr txBox="1"/>
            <p:nvPr/>
          </p:nvSpPr>
          <p:spPr>
            <a:xfrm>
              <a:off x="5924321" y="5890248"/>
              <a:ext cx="2294550" cy="130365"/>
            </a:xfrm>
            <a:prstGeom prst="rect">
              <a:avLst/>
            </a:prstGeom>
            <a:noFill/>
          </p:spPr>
          <p:txBody>
            <a:bodyPr wrap="square">
              <a:spAutoFit/>
            </a:bodyPr>
            <a:lstStyle/>
            <a:p>
              <a:pPr algn="ctr"/>
              <a:r>
                <a:rPr lang="en-GB" sz="1050" b="1" dirty="0">
                  <a:solidFill>
                    <a:srgbClr val="1A1C1E"/>
                  </a:solidFill>
                  <a:latin typeface="Inter"/>
                </a:rPr>
                <a:t>Optimal Staging Zone Target for Nudge Followers</a:t>
              </a:r>
              <a:endParaRPr lang="en-GB" sz="1050" dirty="0"/>
            </a:p>
          </p:txBody>
        </p:sp>
        <p:pic>
          <p:nvPicPr>
            <p:cNvPr id="13" name="Picture 6" descr="Algorithm - Free miscellaneous icons">
              <a:extLst>
                <a:ext uri="{FF2B5EF4-FFF2-40B4-BE49-F238E27FC236}">
                  <a16:creationId xmlns:a16="http://schemas.microsoft.com/office/drawing/2014/main" id="{B74DCBEA-4F64-178F-999C-FB16238A3619}"/>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29325" y="5045498"/>
              <a:ext cx="732599" cy="73259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6D79C9E-94EA-395C-A37B-E0539E2B013D}"/>
                </a:ext>
              </a:extLst>
            </p:cNvPr>
            <p:cNvGrpSpPr/>
            <p:nvPr/>
          </p:nvGrpSpPr>
          <p:grpSpPr>
            <a:xfrm>
              <a:off x="6248400" y="5284656"/>
              <a:ext cx="1570919" cy="571958"/>
              <a:chOff x="6551629" y="5398529"/>
              <a:chExt cx="1570919" cy="571958"/>
            </a:xfrm>
          </p:grpSpPr>
          <p:sp>
            <p:nvSpPr>
              <p:cNvPr id="19" name="Rectangle 18">
                <a:extLst>
                  <a:ext uri="{FF2B5EF4-FFF2-40B4-BE49-F238E27FC236}">
                    <a16:creationId xmlns:a16="http://schemas.microsoft.com/office/drawing/2014/main" id="{93974546-F105-D7C4-4932-CD9940F2F24D}"/>
                  </a:ext>
                </a:extLst>
              </p:cNvPr>
              <p:cNvSpPr/>
              <p:nvPr/>
            </p:nvSpPr>
            <p:spPr>
              <a:xfrm>
                <a:off x="6551629" y="5398529"/>
                <a:ext cx="1570919" cy="571958"/>
              </a:xfrm>
              <a:prstGeom prst="rect">
                <a:avLst/>
              </a:prstGeom>
              <a:solidFill>
                <a:schemeClr val="bg2">
                  <a:lumMod val="7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DCDD268-9EBD-1209-ECA2-6F9D837A0F20}"/>
                  </a:ext>
                </a:extLst>
              </p:cNvPr>
              <p:cNvSpPr/>
              <p:nvPr/>
            </p:nvSpPr>
            <p:spPr>
              <a:xfrm>
                <a:off x="6558114" y="5416783"/>
                <a:ext cx="1557949" cy="172712"/>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F0D00E6B-4062-9E62-F300-6ADA39C90FDF}"/>
                  </a:ext>
                </a:extLst>
              </p:cNvPr>
              <p:cNvSpPr/>
              <p:nvPr/>
            </p:nvSpPr>
            <p:spPr>
              <a:xfrm>
                <a:off x="6558114" y="5587197"/>
                <a:ext cx="1557949" cy="23473"/>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a:extLst>
                  <a:ext uri="{FF2B5EF4-FFF2-40B4-BE49-F238E27FC236}">
                    <a16:creationId xmlns:a16="http://schemas.microsoft.com/office/drawing/2014/main" id="{E553DD45-2FB9-65FF-3B6D-F1F1B5AFA5E8}"/>
                  </a:ext>
                </a:extLst>
              </p:cNvPr>
              <p:cNvSpPr/>
              <p:nvPr/>
            </p:nvSpPr>
            <p:spPr>
              <a:xfrm>
                <a:off x="6583442" y="5704770"/>
                <a:ext cx="282116" cy="22749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a:extLst>
                  <a:ext uri="{FF2B5EF4-FFF2-40B4-BE49-F238E27FC236}">
                    <a16:creationId xmlns:a16="http://schemas.microsoft.com/office/drawing/2014/main" id="{0A12ADBF-757B-39C6-9E2F-FDF6B8EBBD26}"/>
                  </a:ext>
                </a:extLst>
              </p:cNvPr>
              <p:cNvSpPr/>
              <p:nvPr/>
            </p:nvSpPr>
            <p:spPr>
              <a:xfrm>
                <a:off x="6879880" y="5704770"/>
                <a:ext cx="282116" cy="22749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a:extLst>
                  <a:ext uri="{FF2B5EF4-FFF2-40B4-BE49-F238E27FC236}">
                    <a16:creationId xmlns:a16="http://schemas.microsoft.com/office/drawing/2014/main" id="{F09DAD3B-2A0E-2F1D-237F-784E0C5730CA}"/>
                  </a:ext>
                </a:extLst>
              </p:cNvPr>
              <p:cNvSpPr/>
              <p:nvPr/>
            </p:nvSpPr>
            <p:spPr>
              <a:xfrm>
                <a:off x="7189545" y="5704770"/>
                <a:ext cx="282116" cy="22749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ounded Rectangle 24">
                <a:extLst>
                  <a:ext uri="{FF2B5EF4-FFF2-40B4-BE49-F238E27FC236}">
                    <a16:creationId xmlns:a16="http://schemas.microsoft.com/office/drawing/2014/main" id="{8E706CCB-E6DE-66C8-FB54-FB839124E122}"/>
                  </a:ext>
                </a:extLst>
              </p:cNvPr>
              <p:cNvSpPr/>
              <p:nvPr/>
            </p:nvSpPr>
            <p:spPr>
              <a:xfrm>
                <a:off x="7495295" y="5704770"/>
                <a:ext cx="282116" cy="227497"/>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25">
                <a:extLst>
                  <a:ext uri="{FF2B5EF4-FFF2-40B4-BE49-F238E27FC236}">
                    <a16:creationId xmlns:a16="http://schemas.microsoft.com/office/drawing/2014/main" id="{9E1ADEB5-3061-F508-AA34-983EB2DAFF3C}"/>
                  </a:ext>
                </a:extLst>
              </p:cNvPr>
              <p:cNvSpPr/>
              <p:nvPr/>
            </p:nvSpPr>
            <p:spPr>
              <a:xfrm>
                <a:off x="7795998" y="5704770"/>
                <a:ext cx="282116" cy="22749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Graphic 16" descr="Chevron arrows outline">
              <a:extLst>
                <a:ext uri="{FF2B5EF4-FFF2-40B4-BE49-F238E27FC236}">
                  <a16:creationId xmlns:a16="http://schemas.microsoft.com/office/drawing/2014/main" id="{39340C27-2EA2-3A78-9619-7E773625AE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6216" y="5562985"/>
              <a:ext cx="654613" cy="372912"/>
            </a:xfrm>
            <a:prstGeom prst="rect">
              <a:avLst/>
            </a:prstGeom>
          </p:spPr>
        </p:pic>
      </p:grpSp>
      <p:pic>
        <p:nvPicPr>
          <p:cNvPr id="40" name="Picture 39">
            <a:extLst>
              <a:ext uri="{FF2B5EF4-FFF2-40B4-BE49-F238E27FC236}">
                <a16:creationId xmlns:a16="http://schemas.microsoft.com/office/drawing/2014/main" id="{46CC7FCA-1110-CDCA-4456-342308D55368}"/>
              </a:ext>
            </a:extLst>
          </p:cNvPr>
          <p:cNvPicPr>
            <a:picLocks noChangeAspect="1"/>
          </p:cNvPicPr>
          <p:nvPr/>
        </p:nvPicPr>
        <p:blipFill>
          <a:blip r:embed="rId2">
            <a:duotone>
              <a:schemeClr val="accent5">
                <a:shade val="45000"/>
                <a:satMod val="135000"/>
              </a:schemeClr>
              <a:prstClr val="white"/>
            </a:duotone>
          </a:blip>
          <a:srcRect l="48607" b="6509"/>
          <a:stretch>
            <a:fillRect/>
          </a:stretch>
        </p:blipFill>
        <p:spPr>
          <a:xfrm>
            <a:off x="7259763" y="2833135"/>
            <a:ext cx="101597" cy="184818"/>
          </a:xfrm>
          <a:prstGeom prst="rect">
            <a:avLst/>
          </a:prstGeom>
        </p:spPr>
      </p:pic>
      <p:pic>
        <p:nvPicPr>
          <p:cNvPr id="41" name="Picture 40">
            <a:extLst>
              <a:ext uri="{FF2B5EF4-FFF2-40B4-BE49-F238E27FC236}">
                <a16:creationId xmlns:a16="http://schemas.microsoft.com/office/drawing/2014/main" id="{F1788A53-9358-9970-C5A9-097C8941C0D4}"/>
              </a:ext>
            </a:extLst>
          </p:cNvPr>
          <p:cNvPicPr>
            <a:picLocks noChangeAspect="1"/>
          </p:cNvPicPr>
          <p:nvPr/>
        </p:nvPicPr>
        <p:blipFill>
          <a:blip r:embed="rId2">
            <a:duotone>
              <a:schemeClr val="accent5">
                <a:shade val="45000"/>
                <a:satMod val="135000"/>
              </a:schemeClr>
              <a:prstClr val="white"/>
            </a:duotone>
          </a:blip>
          <a:srcRect l="48607" b="6509"/>
          <a:stretch>
            <a:fillRect/>
          </a:stretch>
        </p:blipFill>
        <p:spPr>
          <a:xfrm>
            <a:off x="7126685" y="2755062"/>
            <a:ext cx="144515" cy="262891"/>
          </a:xfrm>
          <a:prstGeom prst="rect">
            <a:avLst/>
          </a:prstGeom>
        </p:spPr>
      </p:pic>
      <p:pic>
        <p:nvPicPr>
          <p:cNvPr id="42" name="Picture 41">
            <a:extLst>
              <a:ext uri="{FF2B5EF4-FFF2-40B4-BE49-F238E27FC236}">
                <a16:creationId xmlns:a16="http://schemas.microsoft.com/office/drawing/2014/main" id="{9F13DBBB-DFDF-9CDF-73F8-43B6A1005657}"/>
              </a:ext>
            </a:extLst>
          </p:cNvPr>
          <p:cNvPicPr>
            <a:picLocks noChangeAspect="1"/>
          </p:cNvPicPr>
          <p:nvPr/>
        </p:nvPicPr>
        <p:blipFill>
          <a:blip r:embed="rId2">
            <a:duotone>
              <a:schemeClr val="accent5">
                <a:shade val="45000"/>
                <a:satMod val="135000"/>
              </a:schemeClr>
              <a:prstClr val="white"/>
            </a:duotone>
          </a:blip>
          <a:srcRect l="48607" b="6509"/>
          <a:stretch>
            <a:fillRect/>
          </a:stretch>
        </p:blipFill>
        <p:spPr>
          <a:xfrm flipH="1">
            <a:off x="7361359" y="2663046"/>
            <a:ext cx="144516" cy="262498"/>
          </a:xfrm>
          <a:prstGeom prst="rect">
            <a:avLst/>
          </a:prstGeom>
        </p:spPr>
      </p:pic>
    </p:spTree>
    <p:extLst>
      <p:ext uri="{BB962C8B-B14F-4D97-AF65-F5344CB8AC3E}">
        <p14:creationId xmlns:p14="http://schemas.microsoft.com/office/powerpoint/2010/main" val="1586797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11D66-F56B-C263-7437-A66C3619ABDA}"/>
            </a:ext>
          </a:extLst>
        </p:cNvPr>
        <p:cNvGrpSpPr/>
        <p:nvPr/>
      </p:nvGrpSpPr>
      <p:grpSpPr>
        <a:xfrm>
          <a:off x="0" y="0"/>
          <a:ext cx="0" cy="0"/>
          <a:chOff x="0" y="0"/>
          <a:chExt cx="0" cy="0"/>
        </a:xfrm>
      </p:grpSpPr>
      <p:pic>
        <p:nvPicPr>
          <p:cNvPr id="2" name="Picture 2" descr="A train at a train station&#10;&#10;AI-generated content may be incorrect.">
            <a:extLst>
              <a:ext uri="{FF2B5EF4-FFF2-40B4-BE49-F238E27FC236}">
                <a16:creationId xmlns:a16="http://schemas.microsoft.com/office/drawing/2014/main" id="{34702771-A859-BB48-7F94-F595A11306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0104" y="72065"/>
            <a:ext cx="5471160" cy="32826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n example of the new display boards. The board show in red, yellow and green how full the individual cars are. Credit: DB AG">
            <a:extLst>
              <a:ext uri="{FF2B5EF4-FFF2-40B4-BE49-F238E27FC236}">
                <a16:creationId xmlns:a16="http://schemas.microsoft.com/office/drawing/2014/main" id="{517EB3C7-0BB0-AA24-23BB-0700D03EDB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60365" y="384667"/>
            <a:ext cx="3214702" cy="9403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ign with a train schedule&#10;&#10;AI-generated content may be incorrect.">
            <a:extLst>
              <a:ext uri="{FF2B5EF4-FFF2-40B4-BE49-F238E27FC236}">
                <a16:creationId xmlns:a16="http://schemas.microsoft.com/office/drawing/2014/main" id="{F9974BC8-3982-996C-F824-FC2D8E98A117}"/>
              </a:ext>
            </a:extLst>
          </p:cNvPr>
          <p:cNvPicPr>
            <a:picLocks noChangeAspect="1"/>
          </p:cNvPicPr>
          <p:nvPr/>
        </p:nvPicPr>
        <p:blipFill>
          <a:blip r:embed="rId4"/>
          <a:srcRect l="1" t="11687" r="2739" b="51296"/>
          <a:stretch>
            <a:fillRect/>
          </a:stretch>
        </p:blipFill>
        <p:spPr>
          <a:xfrm>
            <a:off x="-3314169" y="-1577341"/>
            <a:ext cx="4662439" cy="315468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6" name="Picture 5">
            <a:extLst>
              <a:ext uri="{FF2B5EF4-FFF2-40B4-BE49-F238E27FC236}">
                <a16:creationId xmlns:a16="http://schemas.microsoft.com/office/drawing/2014/main" id="{9348F7F8-3DC3-495C-A233-D6553FC0DFFB}"/>
              </a:ext>
            </a:extLst>
          </p:cNvPr>
          <p:cNvPicPr>
            <a:picLocks noChangeAspect="1"/>
          </p:cNvPicPr>
          <p:nvPr/>
        </p:nvPicPr>
        <p:blipFill>
          <a:blip r:embed="rId5"/>
          <a:stretch>
            <a:fillRect/>
          </a:stretch>
        </p:blipFill>
        <p:spPr>
          <a:xfrm>
            <a:off x="4650851" y="-4915844"/>
            <a:ext cx="5905183" cy="6065152"/>
          </a:xfrm>
          <a:prstGeom prst="rect">
            <a:avLst/>
          </a:prstGeom>
        </p:spPr>
      </p:pic>
      <p:pic>
        <p:nvPicPr>
          <p:cNvPr id="8" name="Picture 7" descr="A phone with a screen showing a number of vehicles&#10;&#10;AI-generated content may be incorrect.">
            <a:extLst>
              <a:ext uri="{FF2B5EF4-FFF2-40B4-BE49-F238E27FC236}">
                <a16:creationId xmlns:a16="http://schemas.microsoft.com/office/drawing/2014/main" id="{65F09CC9-001E-5706-0F04-2FD7F8DD7F6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10" t="38631" r="52954" b="28377"/>
          <a:stretch>
            <a:fillRect/>
          </a:stretch>
        </p:blipFill>
        <p:spPr bwMode="auto">
          <a:xfrm>
            <a:off x="8445620" y="-590079"/>
            <a:ext cx="4469437" cy="7169837"/>
          </a:xfrm>
          <a:prstGeom prst="rect">
            <a:avLst/>
          </a:prstGeom>
          <a:ln>
            <a:noFill/>
          </a:ln>
          <a:extLst>
            <a:ext uri="{53640926-AAD7-44D8-BBD7-CCE9431645EC}">
              <a14:shadowObscured xmlns:a14="http://schemas.microsoft.com/office/drawing/2010/main"/>
            </a:ext>
          </a:extLst>
        </p:spPr>
      </p:pic>
      <p:pic>
        <p:nvPicPr>
          <p:cNvPr id="10" name="Picture 9" descr="A screenshot of a video chat&#10;&#10;AI-generated content may be incorrect.">
            <a:extLst>
              <a:ext uri="{FF2B5EF4-FFF2-40B4-BE49-F238E27FC236}">
                <a16:creationId xmlns:a16="http://schemas.microsoft.com/office/drawing/2014/main" id="{7D33F540-C063-9863-FFF8-8E053386C7A9}"/>
              </a:ext>
            </a:extLst>
          </p:cNvPr>
          <p:cNvPicPr>
            <a:picLocks noChangeAspect="1"/>
          </p:cNvPicPr>
          <p:nvPr/>
        </p:nvPicPr>
        <p:blipFill>
          <a:blip r:embed="rId7"/>
          <a:stretch>
            <a:fillRect/>
          </a:stretch>
        </p:blipFill>
        <p:spPr>
          <a:xfrm>
            <a:off x="120787" y="3872292"/>
            <a:ext cx="4317512" cy="4529849"/>
          </a:xfrm>
          <a:prstGeom prst="rect">
            <a:avLst/>
          </a:prstGeom>
        </p:spPr>
      </p:pic>
      <p:pic>
        <p:nvPicPr>
          <p:cNvPr id="14" name="Picture 13" descr="A train moving in a station&#10;&#10;AI-generated content may be incorrect.">
            <a:extLst>
              <a:ext uri="{FF2B5EF4-FFF2-40B4-BE49-F238E27FC236}">
                <a16:creationId xmlns:a16="http://schemas.microsoft.com/office/drawing/2014/main" id="{DDB3A07A-C4C4-C65E-2EB5-406B3C979CE4}"/>
              </a:ext>
            </a:extLst>
          </p:cNvPr>
          <p:cNvPicPr>
            <a:picLocks noChangeAspect="1"/>
          </p:cNvPicPr>
          <p:nvPr/>
        </p:nvPicPr>
        <p:blipFill rotWithShape="1">
          <a:blip r:embed="rId8">
            <a:extLst>
              <a:ext uri="{28A0092B-C50C-407E-A947-70E740481C1C}">
                <a14:useLocalDpi xmlns:a14="http://schemas.microsoft.com/office/drawing/2010/main" val="0"/>
              </a:ext>
            </a:extLst>
          </a:blip>
          <a:srcRect l="5893" r="5316" b="11130"/>
          <a:stretch>
            <a:fillRect/>
          </a:stretch>
        </p:blipFill>
        <p:spPr bwMode="auto">
          <a:xfrm>
            <a:off x="-4265842" y="1849482"/>
            <a:ext cx="7903105" cy="474537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 wondering about the train carriage “fullness” indicator you can see  displayed for some trains in the uk. How do they work out how full a train  is? Is there sensors at">
            <a:extLst>
              <a:ext uri="{FF2B5EF4-FFF2-40B4-BE49-F238E27FC236}">
                <a16:creationId xmlns:a16="http://schemas.microsoft.com/office/drawing/2014/main" id="{768FB7E4-4FCE-F29D-FFC8-C5C5F735A2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0920" y="4817438"/>
            <a:ext cx="3289300" cy="2463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BCE79E3-BA8E-1024-B018-3A7F4907E85D}"/>
              </a:ext>
            </a:extLst>
          </p:cNvPr>
          <p:cNvPicPr>
            <a:picLocks noChangeAspect="1"/>
          </p:cNvPicPr>
          <p:nvPr/>
        </p:nvPicPr>
        <p:blipFill>
          <a:blip r:embed="rId5"/>
          <a:srcRect l="49660" t="34022" b="30265"/>
          <a:stretch>
            <a:fillRect/>
          </a:stretch>
        </p:blipFill>
        <p:spPr>
          <a:xfrm>
            <a:off x="6131444" y="4450977"/>
            <a:ext cx="4628351" cy="3372478"/>
          </a:xfrm>
          <a:prstGeom prst="rect">
            <a:avLst/>
          </a:prstGeom>
        </p:spPr>
      </p:pic>
      <p:pic>
        <p:nvPicPr>
          <p:cNvPr id="7172" name="Picture 4" descr="BTNews: The Business Travel News">
            <a:extLst>
              <a:ext uri="{FF2B5EF4-FFF2-40B4-BE49-F238E27FC236}">
                <a16:creationId xmlns:a16="http://schemas.microsoft.com/office/drawing/2014/main" id="{461C32E5-F983-CC4D-CD05-F74711FB77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620" y="-3351711"/>
            <a:ext cx="76200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screenshot of a phone&#10;&#10;AI-generated content may be incorrect.">
            <a:extLst>
              <a:ext uri="{FF2B5EF4-FFF2-40B4-BE49-F238E27FC236}">
                <a16:creationId xmlns:a16="http://schemas.microsoft.com/office/drawing/2014/main" id="{937097F1-04B2-C87D-9D9D-0C21A4BA4BF7}"/>
              </a:ext>
            </a:extLst>
          </p:cNvPr>
          <p:cNvPicPr>
            <a:picLocks noChangeAspect="1"/>
          </p:cNvPicPr>
          <p:nvPr/>
        </p:nvPicPr>
        <p:blipFill>
          <a:blip r:embed="rId11"/>
          <a:stretch>
            <a:fillRect/>
          </a:stretch>
        </p:blipFill>
        <p:spPr>
          <a:xfrm>
            <a:off x="12785354" y="-4366260"/>
            <a:ext cx="4137023" cy="7978544"/>
          </a:xfrm>
          <a:prstGeom prst="rect">
            <a:avLst/>
          </a:prstGeom>
        </p:spPr>
      </p:pic>
    </p:spTree>
    <p:extLst>
      <p:ext uri="{BB962C8B-B14F-4D97-AF65-F5344CB8AC3E}">
        <p14:creationId xmlns:p14="http://schemas.microsoft.com/office/powerpoint/2010/main" val="3567757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A2BC53-27B2-7F96-FE3A-FD4F2CFDB636}"/>
              </a:ext>
            </a:extLst>
          </p:cNvPr>
          <p:cNvPicPr>
            <a:picLocks noChangeAspect="1"/>
          </p:cNvPicPr>
          <p:nvPr/>
        </p:nvPicPr>
        <p:blipFill>
          <a:blip r:embed="rId2"/>
          <a:stretch>
            <a:fillRect/>
          </a:stretch>
        </p:blipFill>
        <p:spPr>
          <a:xfrm>
            <a:off x="-1103587" y="680626"/>
            <a:ext cx="17093710" cy="4380106"/>
          </a:xfrm>
          <a:prstGeom prst="rect">
            <a:avLst/>
          </a:prstGeom>
        </p:spPr>
      </p:pic>
      <p:sp>
        <p:nvSpPr>
          <p:cNvPr id="6" name="Rounded Rectangle 5">
            <a:extLst>
              <a:ext uri="{FF2B5EF4-FFF2-40B4-BE49-F238E27FC236}">
                <a16:creationId xmlns:a16="http://schemas.microsoft.com/office/drawing/2014/main" id="{8113B868-B8F5-C3D7-C51C-7B52D03CA747}"/>
              </a:ext>
            </a:extLst>
          </p:cNvPr>
          <p:cNvSpPr/>
          <p:nvPr/>
        </p:nvSpPr>
        <p:spPr>
          <a:xfrm>
            <a:off x="2387360" y="3078887"/>
            <a:ext cx="4140680" cy="15355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164B217E-2C2B-2A26-F464-BEA01D3B4414}"/>
              </a:ext>
            </a:extLst>
          </p:cNvPr>
          <p:cNvPicPr>
            <a:picLocks noChangeAspect="1"/>
          </p:cNvPicPr>
          <p:nvPr/>
        </p:nvPicPr>
        <p:blipFill>
          <a:blip r:embed="rId3"/>
          <a:stretch>
            <a:fillRect/>
          </a:stretch>
        </p:blipFill>
        <p:spPr>
          <a:xfrm>
            <a:off x="2660530" y="2974783"/>
            <a:ext cx="3594340" cy="1535502"/>
          </a:xfrm>
          <a:prstGeom prst="rect">
            <a:avLst/>
          </a:prstGeom>
        </p:spPr>
      </p:pic>
      <p:pic>
        <p:nvPicPr>
          <p:cNvPr id="7" name="Picture 6">
            <a:extLst>
              <a:ext uri="{FF2B5EF4-FFF2-40B4-BE49-F238E27FC236}">
                <a16:creationId xmlns:a16="http://schemas.microsoft.com/office/drawing/2014/main" id="{B9753EF4-8167-12AC-A83A-8C3ACF174387}"/>
              </a:ext>
            </a:extLst>
          </p:cNvPr>
          <p:cNvPicPr>
            <a:picLocks noChangeAspect="1"/>
          </p:cNvPicPr>
          <p:nvPr/>
        </p:nvPicPr>
        <p:blipFill>
          <a:blip r:embed="rId3"/>
          <a:stretch>
            <a:fillRect/>
          </a:stretch>
        </p:blipFill>
        <p:spPr>
          <a:xfrm>
            <a:off x="3117684" y="-4107243"/>
            <a:ext cx="5400040" cy="2461895"/>
          </a:xfrm>
          <a:prstGeom prst="rect">
            <a:avLst/>
          </a:prstGeom>
        </p:spPr>
      </p:pic>
      <p:pic>
        <p:nvPicPr>
          <p:cNvPr id="8" name="Picture 7">
            <a:extLst>
              <a:ext uri="{FF2B5EF4-FFF2-40B4-BE49-F238E27FC236}">
                <a16:creationId xmlns:a16="http://schemas.microsoft.com/office/drawing/2014/main" id="{D95457BF-4C0F-F102-B958-C666C62F5036}"/>
              </a:ext>
            </a:extLst>
          </p:cNvPr>
          <p:cNvPicPr>
            <a:picLocks noChangeAspect="1"/>
          </p:cNvPicPr>
          <p:nvPr/>
        </p:nvPicPr>
        <p:blipFill>
          <a:blip r:embed="rId4"/>
          <a:stretch>
            <a:fillRect/>
          </a:stretch>
        </p:blipFill>
        <p:spPr>
          <a:xfrm>
            <a:off x="12464717" y="1155031"/>
            <a:ext cx="3087080" cy="3087080"/>
          </a:xfrm>
          <a:prstGeom prst="roundRect">
            <a:avLst/>
          </a:prstGeom>
        </p:spPr>
      </p:pic>
    </p:spTree>
    <p:extLst>
      <p:ext uri="{BB962C8B-B14F-4D97-AF65-F5344CB8AC3E}">
        <p14:creationId xmlns:p14="http://schemas.microsoft.com/office/powerpoint/2010/main" val="2484162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train station with people walking&#10;&#10;AI-generated content may be incorrect.">
            <a:extLst>
              <a:ext uri="{FF2B5EF4-FFF2-40B4-BE49-F238E27FC236}">
                <a16:creationId xmlns:a16="http://schemas.microsoft.com/office/drawing/2014/main" id="{829E9D83-371D-5DEC-BDCA-22268A3F2E21}"/>
              </a:ext>
            </a:extLst>
          </p:cNvPr>
          <p:cNvPicPr>
            <a:picLocks noChangeAspect="1"/>
          </p:cNvPicPr>
          <p:nvPr/>
        </p:nvPicPr>
        <p:blipFill>
          <a:blip r:embed="rId2"/>
          <a:stretch>
            <a:fillRect/>
          </a:stretch>
        </p:blipFill>
        <p:spPr>
          <a:xfrm>
            <a:off x="633318" y="321734"/>
            <a:ext cx="5074532" cy="2905170"/>
          </a:xfrm>
          <a:prstGeom prst="rect">
            <a:avLst/>
          </a:prstGeom>
        </p:spPr>
      </p:pic>
      <p:sp>
        <p:nvSpPr>
          <p:cNvPr id="15" name="Rectangle 14">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at a train station&#10;&#10;AI-generated content may be incorrect.">
            <a:extLst>
              <a:ext uri="{FF2B5EF4-FFF2-40B4-BE49-F238E27FC236}">
                <a16:creationId xmlns:a16="http://schemas.microsoft.com/office/drawing/2014/main" id="{C2CB6446-5ECF-6456-FA79-8CDF216F6739}"/>
              </a:ext>
            </a:extLst>
          </p:cNvPr>
          <p:cNvPicPr>
            <a:picLocks noChangeAspect="1"/>
          </p:cNvPicPr>
          <p:nvPr/>
        </p:nvPicPr>
        <p:blipFill>
          <a:blip r:embed="rId3"/>
          <a:stretch>
            <a:fillRect/>
          </a:stretch>
        </p:blipFill>
        <p:spPr>
          <a:xfrm>
            <a:off x="6853833" y="321734"/>
            <a:ext cx="4020997" cy="2905170"/>
          </a:xfrm>
          <a:prstGeom prst="rect">
            <a:avLst/>
          </a:prstGeom>
        </p:spPr>
      </p:pic>
      <p:sp>
        <p:nvSpPr>
          <p:cNvPr id="17" name="Rectangle 16">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60EA8A-11C2-8B1C-2649-A59FA328A94B}"/>
              </a:ext>
            </a:extLst>
          </p:cNvPr>
          <p:cNvPicPr>
            <a:picLocks noChangeAspect="1"/>
          </p:cNvPicPr>
          <p:nvPr/>
        </p:nvPicPr>
        <p:blipFill>
          <a:blip r:embed="rId4"/>
          <a:stretch>
            <a:fillRect/>
          </a:stretch>
        </p:blipFill>
        <p:spPr>
          <a:xfrm>
            <a:off x="457201" y="3775818"/>
            <a:ext cx="5426764" cy="2471115"/>
          </a:xfrm>
          <a:prstGeom prst="rect">
            <a:avLst/>
          </a:prstGeom>
        </p:spPr>
      </p:pic>
      <p:pic>
        <p:nvPicPr>
          <p:cNvPr id="4" name="Picture 3" descr="A group of people walking in a train station&#10;&#10;AI-generated content may be incorrect.">
            <a:extLst>
              <a:ext uri="{FF2B5EF4-FFF2-40B4-BE49-F238E27FC236}">
                <a16:creationId xmlns:a16="http://schemas.microsoft.com/office/drawing/2014/main" id="{5F2C9117-8B16-9DDD-7DE1-C9EA3D0A5257}"/>
              </a:ext>
            </a:extLst>
          </p:cNvPr>
          <p:cNvPicPr>
            <a:picLocks noChangeAspect="1"/>
          </p:cNvPicPr>
          <p:nvPr/>
        </p:nvPicPr>
        <p:blipFill>
          <a:blip r:embed="rId5"/>
          <a:srcRect b="2616"/>
          <a:stretch>
            <a:fillRect/>
          </a:stretch>
        </p:blipFill>
        <p:spPr>
          <a:xfrm>
            <a:off x="6410030" y="3631096"/>
            <a:ext cx="4908602" cy="2760560"/>
          </a:xfrm>
          <a:prstGeom prst="rect">
            <a:avLst/>
          </a:prstGeom>
        </p:spPr>
      </p:pic>
    </p:spTree>
    <p:extLst>
      <p:ext uri="{BB962C8B-B14F-4D97-AF65-F5344CB8AC3E}">
        <p14:creationId xmlns:p14="http://schemas.microsoft.com/office/powerpoint/2010/main" val="3433557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935D88-060A-03B1-67A5-4DAD0D78BCE1}"/>
              </a:ext>
            </a:extLst>
          </p:cNvPr>
          <p:cNvPicPr>
            <a:picLocks noChangeAspect="1"/>
          </p:cNvPicPr>
          <p:nvPr/>
        </p:nvPicPr>
        <p:blipFill>
          <a:blip r:embed="rId2"/>
          <a:stretch>
            <a:fillRect/>
          </a:stretch>
        </p:blipFill>
        <p:spPr>
          <a:xfrm>
            <a:off x="-903514" y="-3773682"/>
            <a:ext cx="7772400" cy="4371975"/>
          </a:xfrm>
          <a:prstGeom prst="rect">
            <a:avLst/>
          </a:prstGeom>
        </p:spPr>
      </p:pic>
      <p:pic>
        <p:nvPicPr>
          <p:cNvPr id="5" name="Picture 4">
            <a:extLst>
              <a:ext uri="{FF2B5EF4-FFF2-40B4-BE49-F238E27FC236}">
                <a16:creationId xmlns:a16="http://schemas.microsoft.com/office/drawing/2014/main" id="{AB94B176-47A2-AA0E-7EF2-F736DE326D57}"/>
              </a:ext>
            </a:extLst>
          </p:cNvPr>
          <p:cNvPicPr>
            <a:picLocks noChangeAspect="1"/>
          </p:cNvPicPr>
          <p:nvPr/>
        </p:nvPicPr>
        <p:blipFill>
          <a:blip r:embed="rId3"/>
          <a:srcRect l="1107" t="4044" r="3700" b="3467"/>
          <a:stretch>
            <a:fillRect/>
          </a:stretch>
        </p:blipFill>
        <p:spPr>
          <a:xfrm>
            <a:off x="914399" y="1972981"/>
            <a:ext cx="8705510" cy="3218400"/>
          </a:xfrm>
          <a:prstGeom prst="rect">
            <a:avLst/>
          </a:prstGeom>
        </p:spPr>
      </p:pic>
      <p:pic>
        <p:nvPicPr>
          <p:cNvPr id="4098" name="Picture 2" descr="Generated - Fullscreen">
            <a:extLst>
              <a:ext uri="{FF2B5EF4-FFF2-40B4-BE49-F238E27FC236}">
                <a16:creationId xmlns:a16="http://schemas.microsoft.com/office/drawing/2014/main" id="{31E9052D-5C7C-E166-AF67-B72D8A71E3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3771" y="-4760407"/>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erated">
            <a:extLst>
              <a:ext uri="{FF2B5EF4-FFF2-40B4-BE49-F238E27FC236}">
                <a16:creationId xmlns:a16="http://schemas.microsoft.com/office/drawing/2014/main" id="{EF60C833-5FAA-7DEE-A183-CD7EA263A2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5926431"/>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35739D1-80CF-2838-1DF8-C5FAD5BC666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903"/>
          <a:stretch>
            <a:fillRect/>
          </a:stretch>
        </p:blipFill>
        <p:spPr bwMode="auto">
          <a:xfrm>
            <a:off x="-4332514" y="6284301"/>
            <a:ext cx="6858000" cy="63160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86C8A83-A327-09E6-818B-F2802B65C8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2514" y="-685800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151F45D1-B1D7-9221-AB4F-453795BFE8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984" b="7903"/>
          <a:stretch>
            <a:fillRect/>
          </a:stretch>
        </p:blipFill>
        <p:spPr bwMode="auto">
          <a:xfrm>
            <a:off x="-6357257" y="-31721"/>
            <a:ext cx="6379029" cy="631602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 Complete Guide to 3D LiDAR Point Cloud Data | SmartOne.ai">
            <a:extLst>
              <a:ext uri="{FF2B5EF4-FFF2-40B4-BE49-F238E27FC236}">
                <a16:creationId xmlns:a16="http://schemas.microsoft.com/office/drawing/2014/main" id="{0A725439-AD35-EE82-20D6-615A6B87CD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05656" y="3397279"/>
            <a:ext cx="6379029" cy="358820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23E7A20-6DB8-4E06-8781-A872F2EE0D3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984" b="7319"/>
          <a:stretch>
            <a:fillRect/>
          </a:stretch>
        </p:blipFill>
        <p:spPr bwMode="auto">
          <a:xfrm>
            <a:off x="13596257" y="7420709"/>
            <a:ext cx="7345881" cy="7319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389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walking at a train station&#10;&#10;AI-generated content may be incorrect.">
            <a:extLst>
              <a:ext uri="{FF2B5EF4-FFF2-40B4-BE49-F238E27FC236}">
                <a16:creationId xmlns:a16="http://schemas.microsoft.com/office/drawing/2014/main" id="{B1C83021-D4D9-C17F-D306-EFDC27F8AC75}"/>
              </a:ext>
            </a:extLst>
          </p:cNvPr>
          <p:cNvPicPr>
            <a:picLocks noChangeAspect="1"/>
          </p:cNvPicPr>
          <p:nvPr/>
        </p:nvPicPr>
        <p:blipFill>
          <a:blip r:embed="rId4"/>
          <a:srcRect t="6274" r="-2" b="24752"/>
          <a:stretch>
            <a:fillRect/>
          </a:stretch>
        </p:blipFill>
        <p:spPr>
          <a:xfrm>
            <a:off x="255924" y="-2057907"/>
            <a:ext cx="4981478" cy="2293435"/>
          </a:xfrm>
          <a:prstGeom prst="rect">
            <a:avLst/>
          </a:prstGeom>
        </p:spPr>
      </p:pic>
      <p:pic>
        <p:nvPicPr>
          <p:cNvPr id="6" name="Picture 5">
            <a:extLst>
              <a:ext uri="{FF2B5EF4-FFF2-40B4-BE49-F238E27FC236}">
                <a16:creationId xmlns:a16="http://schemas.microsoft.com/office/drawing/2014/main" id="{65AEEF98-434F-160A-9F9C-35F89248064E}"/>
              </a:ext>
            </a:extLst>
          </p:cNvPr>
          <p:cNvPicPr>
            <a:picLocks noChangeAspect="1"/>
          </p:cNvPicPr>
          <p:nvPr/>
        </p:nvPicPr>
        <p:blipFill>
          <a:blip r:embed="rId5"/>
          <a:srcRect l="10463" t="13033" r="7490" b="16474"/>
          <a:stretch>
            <a:fillRect/>
          </a:stretch>
        </p:blipFill>
        <p:spPr>
          <a:xfrm>
            <a:off x="-3902554" y="1977446"/>
            <a:ext cx="6384914" cy="6624342"/>
          </a:xfrm>
          <a:prstGeom prst="rect">
            <a:avLst/>
          </a:prstGeom>
        </p:spPr>
      </p:pic>
      <p:pic>
        <p:nvPicPr>
          <p:cNvPr id="8" name="Picture 7" descr="A train station with a rainbow colored image&#10;&#10;AI-generated content may be incorrect.">
            <a:extLst>
              <a:ext uri="{FF2B5EF4-FFF2-40B4-BE49-F238E27FC236}">
                <a16:creationId xmlns:a16="http://schemas.microsoft.com/office/drawing/2014/main" id="{F2F0F805-36D4-198A-90FC-0DA7DC6588C2}"/>
              </a:ext>
            </a:extLst>
          </p:cNvPr>
          <p:cNvPicPr>
            <a:picLocks noChangeAspect="1"/>
          </p:cNvPicPr>
          <p:nvPr/>
        </p:nvPicPr>
        <p:blipFill>
          <a:blip r:embed="rId6"/>
          <a:srcRect r="5280" b="4516"/>
          <a:stretch>
            <a:fillRect/>
          </a:stretch>
        </p:blipFill>
        <p:spPr>
          <a:xfrm>
            <a:off x="11761207" y="-388484"/>
            <a:ext cx="6159114" cy="3540925"/>
          </a:xfrm>
          <a:prstGeom prst="rect">
            <a:avLst/>
          </a:prstGeom>
        </p:spPr>
      </p:pic>
      <p:pic>
        <p:nvPicPr>
          <p:cNvPr id="9" name="tonz7_httpss.mj.runu4YD1_FZMHs_make_the_people_walk_on_the_pl_fa2f1b10-2cc3-45df-a9fe-f2a625450a40_0">
            <a:hlinkClick r:id="" action="ppaction://media"/>
            <a:extLst>
              <a:ext uri="{FF2B5EF4-FFF2-40B4-BE49-F238E27FC236}">
                <a16:creationId xmlns:a16="http://schemas.microsoft.com/office/drawing/2014/main" id="{BA9A8A21-E6AB-52BE-7E3B-9F2784E14D2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r="5837" b="5558"/>
          <a:stretch>
            <a:fillRect/>
          </a:stretch>
        </p:blipFill>
        <p:spPr>
          <a:xfrm>
            <a:off x="-1342515" y="-8643186"/>
            <a:ext cx="9474144" cy="5403223"/>
          </a:xfrm>
          <a:prstGeom prst="rect">
            <a:avLst/>
          </a:prstGeom>
        </p:spPr>
      </p:pic>
      <p:pic>
        <p:nvPicPr>
          <p:cNvPr id="1028" name="Picture 4" descr="24,100+ Busy Train Station Stock Photos, Pictures &amp; Royalty-Free Images -  iStock | Busy train station uk, Busy train station london, Busy train  station platform">
            <a:extLst>
              <a:ext uri="{FF2B5EF4-FFF2-40B4-BE49-F238E27FC236}">
                <a16:creationId xmlns:a16="http://schemas.microsoft.com/office/drawing/2014/main" id="{C052BD65-5BD9-672E-3232-A3EA2D3881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046" y="8059616"/>
            <a:ext cx="4426527" cy="29510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train station with a rainbow colored image&#10;&#10;AI-generated content may be incorrect.">
            <a:extLst>
              <a:ext uri="{FF2B5EF4-FFF2-40B4-BE49-F238E27FC236}">
                <a16:creationId xmlns:a16="http://schemas.microsoft.com/office/drawing/2014/main" id="{023E26C2-32A9-91B4-D754-191D0C9AA348}"/>
              </a:ext>
            </a:extLst>
          </p:cNvPr>
          <p:cNvPicPr>
            <a:picLocks noChangeAspect="1"/>
          </p:cNvPicPr>
          <p:nvPr/>
        </p:nvPicPr>
        <p:blipFill>
          <a:blip r:embed="rId6"/>
          <a:srcRect r="5280" b="4516"/>
          <a:stretch>
            <a:fillRect/>
          </a:stretch>
        </p:blipFill>
        <p:spPr>
          <a:xfrm>
            <a:off x="7937153" y="7520878"/>
            <a:ext cx="6159114" cy="3540925"/>
          </a:xfrm>
          <a:prstGeom prst="rect">
            <a:avLst/>
          </a:prstGeom>
        </p:spPr>
      </p:pic>
      <p:pic>
        <p:nvPicPr>
          <p:cNvPr id="12" name="Picture 11">
            <a:extLst>
              <a:ext uri="{FF2B5EF4-FFF2-40B4-BE49-F238E27FC236}">
                <a16:creationId xmlns:a16="http://schemas.microsoft.com/office/drawing/2014/main" id="{B152B86B-A77C-75C8-06D5-11066B4598FC}"/>
              </a:ext>
            </a:extLst>
          </p:cNvPr>
          <p:cNvPicPr>
            <a:picLocks noChangeAspect="1"/>
          </p:cNvPicPr>
          <p:nvPr/>
        </p:nvPicPr>
        <p:blipFill>
          <a:blip r:embed="rId9"/>
          <a:srcRect r="26129"/>
          <a:stretch>
            <a:fillRect/>
          </a:stretch>
        </p:blipFill>
        <p:spPr>
          <a:xfrm>
            <a:off x="-3555779" y="442006"/>
            <a:ext cx="4426527" cy="3417482"/>
          </a:xfrm>
          <a:prstGeom prst="rect">
            <a:avLst/>
          </a:prstGeom>
        </p:spPr>
      </p:pic>
      <p:pic>
        <p:nvPicPr>
          <p:cNvPr id="14" name="Picture 13">
            <a:extLst>
              <a:ext uri="{FF2B5EF4-FFF2-40B4-BE49-F238E27FC236}">
                <a16:creationId xmlns:a16="http://schemas.microsoft.com/office/drawing/2014/main" id="{F6D4159A-D14A-3726-BF78-582EDDE542D2}"/>
              </a:ext>
            </a:extLst>
          </p:cNvPr>
          <p:cNvPicPr>
            <a:picLocks noChangeAspect="1"/>
          </p:cNvPicPr>
          <p:nvPr/>
        </p:nvPicPr>
        <p:blipFill>
          <a:blip r:embed="rId10"/>
          <a:stretch>
            <a:fillRect/>
          </a:stretch>
        </p:blipFill>
        <p:spPr>
          <a:xfrm>
            <a:off x="8706623" y="1018478"/>
            <a:ext cx="6502400" cy="6502400"/>
          </a:xfrm>
          <a:prstGeom prst="rect">
            <a:avLst/>
          </a:prstGeom>
        </p:spPr>
      </p:pic>
      <p:pic>
        <p:nvPicPr>
          <p:cNvPr id="16" name="Picture 15">
            <a:extLst>
              <a:ext uri="{FF2B5EF4-FFF2-40B4-BE49-F238E27FC236}">
                <a16:creationId xmlns:a16="http://schemas.microsoft.com/office/drawing/2014/main" id="{183E65EC-1994-3E39-B797-B22B7E598872}"/>
              </a:ext>
            </a:extLst>
          </p:cNvPr>
          <p:cNvPicPr>
            <a:picLocks noChangeAspect="1"/>
          </p:cNvPicPr>
          <p:nvPr/>
        </p:nvPicPr>
        <p:blipFill>
          <a:blip r:embed="rId11"/>
          <a:stretch>
            <a:fillRect/>
          </a:stretch>
        </p:blipFill>
        <p:spPr>
          <a:xfrm>
            <a:off x="1552239" y="2842207"/>
            <a:ext cx="6692918" cy="6692918"/>
          </a:xfrm>
          <a:prstGeom prst="rect">
            <a:avLst/>
          </a:prstGeom>
        </p:spPr>
      </p:pic>
      <p:pic>
        <p:nvPicPr>
          <p:cNvPr id="18" name="Picture 17">
            <a:extLst>
              <a:ext uri="{FF2B5EF4-FFF2-40B4-BE49-F238E27FC236}">
                <a16:creationId xmlns:a16="http://schemas.microsoft.com/office/drawing/2014/main" id="{B5450EE2-FEBD-5749-381A-CBC56E0B23F4}"/>
              </a:ext>
            </a:extLst>
          </p:cNvPr>
          <p:cNvPicPr>
            <a:picLocks noChangeAspect="1"/>
          </p:cNvPicPr>
          <p:nvPr/>
        </p:nvPicPr>
        <p:blipFill>
          <a:blip r:embed="rId12"/>
          <a:stretch>
            <a:fillRect/>
          </a:stretch>
        </p:blipFill>
        <p:spPr>
          <a:xfrm>
            <a:off x="-5867330" y="-3530045"/>
            <a:ext cx="5158670" cy="3224169"/>
          </a:xfrm>
          <a:prstGeom prst="rect">
            <a:avLst/>
          </a:prstGeom>
        </p:spPr>
      </p:pic>
      <p:pic>
        <p:nvPicPr>
          <p:cNvPr id="20" name="Picture 19">
            <a:extLst>
              <a:ext uri="{FF2B5EF4-FFF2-40B4-BE49-F238E27FC236}">
                <a16:creationId xmlns:a16="http://schemas.microsoft.com/office/drawing/2014/main" id="{15D223AE-9C69-7484-BAC2-E1939E7FD995}"/>
              </a:ext>
            </a:extLst>
          </p:cNvPr>
          <p:cNvPicPr>
            <a:picLocks noChangeAspect="1"/>
          </p:cNvPicPr>
          <p:nvPr/>
        </p:nvPicPr>
        <p:blipFill>
          <a:blip r:embed="rId13"/>
          <a:stretch>
            <a:fillRect/>
          </a:stretch>
        </p:blipFill>
        <p:spPr>
          <a:xfrm>
            <a:off x="10258406" y="-6853982"/>
            <a:ext cx="4796075" cy="4796075"/>
          </a:xfrm>
          <a:prstGeom prst="rect">
            <a:avLst/>
          </a:prstGeom>
        </p:spPr>
      </p:pic>
      <p:sp>
        <p:nvSpPr>
          <p:cNvPr id="22" name="Rectangle 15">
            <a:extLst>
              <a:ext uri="{FF2B5EF4-FFF2-40B4-BE49-F238E27FC236}">
                <a16:creationId xmlns:a16="http://schemas.microsoft.com/office/drawing/2014/main" id="{F4A817F6-7E41-0A06-B749-475AC91F466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1A1C1E"/>
                </a:solidFill>
                <a:effectLst/>
                <a:latin typeface="Inter"/>
              </a:rPr>
              <a:t>Existing Passenger Counting &amp; The LiDAR Advantage</a:t>
            </a:r>
            <a:endParaRPr kumimoji="0" lang="en-US" altLang="en-US" sz="1200" b="1" i="0" u="none" strike="noStrike" cap="none" normalizeH="0" baseline="0">
              <a:ln>
                <a:noFill/>
              </a:ln>
              <a:solidFill>
                <a:srgbClr val="1A1C1E"/>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1A1C1E"/>
                </a:solidFill>
                <a:effectLst/>
                <a:latin typeface="Inter"/>
              </a:rPr>
              <a:t>Carousel Slide Text: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1A1C1E"/>
                </a:solidFill>
                <a:effectLst/>
                <a:latin typeface="Inter"/>
              </a:rPr>
              <a:t>How It Works Now:</a:t>
            </a:r>
            <a:r>
              <a:rPr kumimoji="0" lang="en-US" altLang="en-US" sz="1000" b="0" i="0" u="none" strike="noStrike" cap="none" normalizeH="0" baseline="0">
                <a:ln>
                  <a:noFill/>
                </a:ln>
                <a:solidFill>
                  <a:srgbClr val="1A1C1E"/>
                </a:solidFill>
                <a:effectLst/>
                <a:latin typeface="Inter"/>
              </a:rPr>
              <a:t> Many modern trains use Automatic Passenger Counting (APC). Infrared sensors in the ceiling count people on and off. Advanced systems, like those on new Avanti West Coast </a:t>
            </a:r>
            <a:r>
              <a:rPr kumimoji="0" lang="en-US" altLang="en-US" sz="1000" b="1" i="0" u="none" strike="noStrike" cap="none" normalizeH="0" baseline="0">
                <a:ln>
                  <a:noFill/>
                </a:ln>
                <a:solidFill>
                  <a:srgbClr val="1A1C1E"/>
                </a:solidFill>
                <a:effectLst/>
                <a:latin typeface="Inter"/>
              </a:rPr>
              <a:t>Hitachi</a:t>
            </a:r>
            <a:r>
              <a:rPr kumimoji="0" lang="en-US" altLang="en-US" sz="1000" b="0" i="0" u="none" strike="noStrike" cap="none" normalizeH="0" baseline="0">
                <a:ln>
                  <a:noFill/>
                </a:ln>
                <a:solidFill>
                  <a:srgbClr val="1A1C1E"/>
                </a:solidFill>
                <a:effectLst/>
                <a:latin typeface="Inter"/>
              </a:rPr>
              <a:t> trains, fuse this with seat reservation data and seat load sensors for high accuracy.</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1A1C1E"/>
                </a:solidFill>
                <a:effectLst/>
                <a:latin typeface="Inter"/>
              </a:rPr>
              <a:t>The Challenge:</a:t>
            </a:r>
            <a:r>
              <a:rPr kumimoji="0" lang="en-US" altLang="en-US" sz="1000" b="0" i="0" u="none" strike="noStrike" cap="none" normalizeH="0" baseline="0">
                <a:ln>
                  <a:noFill/>
                </a:ln>
                <a:solidFill>
                  <a:srgbClr val="1A1C1E"/>
                </a:solidFill>
                <a:effectLst/>
                <a:latin typeface="Inter"/>
              </a:rPr>
              <a:t> This technology isn't universal. A significant portion of the UK's rolling stock lacks these systems, creating a "data black hole" for operators trying to manage load and distribution.</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1A1C1E"/>
                </a:solidFill>
                <a:effectLst/>
                <a:latin typeface="Inter"/>
              </a:rPr>
              <a:t>LiDAR's Solution:</a:t>
            </a:r>
            <a:r>
              <a:rPr kumimoji="0" lang="en-US" altLang="en-US" sz="1000" b="0" i="0" u="none" strike="noStrike" cap="none" normalizeH="0" baseline="0">
                <a:ln>
                  <a:noFill/>
                </a:ln>
                <a:solidFill>
                  <a:srgbClr val="1A1C1E"/>
                </a:solidFill>
                <a:effectLst/>
                <a:latin typeface="Inter"/>
              </a:rPr>
              <a:t> Platform-based LiDAR bridges this gap. By tracking historical boarding and alighting numbers at each station, the system can "talk" to other stations on the line. With enough data, a predictive model can accurately estimate the passenger load of </a:t>
            </a:r>
            <a:r>
              <a:rPr kumimoji="0" lang="en-US" altLang="en-US" sz="1000" b="0" i="1" u="none" strike="noStrike" cap="none" normalizeH="0" baseline="0">
                <a:ln>
                  <a:noFill/>
                </a:ln>
                <a:solidFill>
                  <a:srgbClr val="1A1C1E"/>
                </a:solidFill>
                <a:effectLst/>
                <a:latin typeface="Inter"/>
              </a:rPr>
              <a:t>any</a:t>
            </a:r>
            <a:r>
              <a:rPr kumimoji="0" lang="en-US" altLang="en-US" sz="1000" b="0" i="0" u="none" strike="noStrike" cap="none" normalizeH="0" baseline="0">
                <a:ln>
                  <a:noFill/>
                </a:ln>
                <a:solidFill>
                  <a:srgbClr val="1A1C1E"/>
                </a:solidFill>
                <a:effectLst/>
                <a:latin typeface="Inter"/>
              </a:rPr>
              <a:t>train, regardless of its onboard technology.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6">
            <a:extLst>
              <a:ext uri="{FF2B5EF4-FFF2-40B4-BE49-F238E27FC236}">
                <a16:creationId xmlns:a16="http://schemas.microsoft.com/office/drawing/2014/main" id="{679E85E0-0CEF-7048-1D0A-AF57A8E27882}"/>
              </a:ext>
            </a:extLst>
          </p:cNvPr>
          <p:cNvSpPr>
            <a:spLocks noChangeArrowheads="1"/>
          </p:cNvSpPr>
          <p:nvPr/>
        </p:nvSpPr>
        <p:spPr bwMode="auto">
          <a:xfrm>
            <a:off x="-17654123" y="4714883"/>
            <a:ext cx="11948813"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1A1C1E"/>
                </a:solidFill>
                <a:effectLst/>
                <a:latin typeface="Inter"/>
              </a:rPr>
              <a:t>Existing Passenger Counting &amp; The LiDAR Advantage</a:t>
            </a:r>
            <a:endParaRPr kumimoji="0" lang="en-US" altLang="en-US" sz="2800" b="1" i="0" u="none" strike="noStrike" cap="none" normalizeH="0" baseline="0">
              <a:ln>
                <a:noFill/>
              </a:ln>
              <a:solidFill>
                <a:srgbClr val="1A1C1E"/>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1A1C1E"/>
                </a:solidFill>
                <a:effectLst/>
                <a:latin typeface="Inter"/>
              </a:rPr>
              <a:t>Carousel Slide Text: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1A1C1E"/>
                </a:solidFill>
                <a:effectLst/>
                <a:latin typeface="Inter"/>
              </a:rPr>
              <a:t>How It Works Now:</a:t>
            </a:r>
            <a:r>
              <a:rPr kumimoji="0" lang="en-US" altLang="en-US" b="0" i="0" u="none" strike="noStrike" cap="none" normalizeH="0" baseline="0">
                <a:ln>
                  <a:noFill/>
                </a:ln>
                <a:solidFill>
                  <a:srgbClr val="1A1C1E"/>
                </a:solidFill>
                <a:effectLst/>
                <a:latin typeface="Inter"/>
              </a:rPr>
              <a:t> Many modern trains use Automatic Passenger Counting (APC). Infrared sensors in the ceiling count people on and off. Advanced systems, like those on new Avanti West Coast </a:t>
            </a:r>
            <a:r>
              <a:rPr kumimoji="0" lang="en-US" altLang="en-US" b="1" i="0" u="none" strike="noStrike" cap="none" normalizeH="0" baseline="0">
                <a:ln>
                  <a:noFill/>
                </a:ln>
                <a:solidFill>
                  <a:srgbClr val="1A1C1E"/>
                </a:solidFill>
                <a:effectLst/>
                <a:latin typeface="Inter"/>
              </a:rPr>
              <a:t>Hitachi</a:t>
            </a:r>
            <a:r>
              <a:rPr kumimoji="0" lang="en-US" altLang="en-US" b="0" i="0" u="none" strike="noStrike" cap="none" normalizeH="0" baseline="0">
                <a:ln>
                  <a:noFill/>
                </a:ln>
                <a:solidFill>
                  <a:srgbClr val="1A1C1E"/>
                </a:solidFill>
                <a:effectLst/>
                <a:latin typeface="Inter"/>
              </a:rPr>
              <a:t> trains, fuse this with seat reservation data and seat load sensors for high accuracy.</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1A1C1E"/>
                </a:solidFill>
                <a:effectLst/>
                <a:latin typeface="Inter"/>
              </a:rPr>
              <a:t>The Challenge:</a:t>
            </a:r>
            <a:r>
              <a:rPr kumimoji="0" lang="en-US" altLang="en-US" b="0" i="0" u="none" strike="noStrike" cap="none" normalizeH="0" baseline="0">
                <a:ln>
                  <a:noFill/>
                </a:ln>
                <a:solidFill>
                  <a:srgbClr val="1A1C1E"/>
                </a:solidFill>
                <a:effectLst/>
                <a:latin typeface="Inter"/>
              </a:rPr>
              <a:t> This technology isn't universal. A significant portion of the UK's rolling stock lacks these systems, creating a "data black hole" for operators trying to manage load and distribution.</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1A1C1E"/>
                </a:solidFill>
                <a:effectLst/>
                <a:latin typeface="Inter"/>
              </a:rPr>
              <a:t>LiDAR's Solution:</a:t>
            </a:r>
            <a:r>
              <a:rPr kumimoji="0" lang="en-US" altLang="en-US" b="0" i="0" u="none" strike="noStrike" cap="none" normalizeH="0" baseline="0">
                <a:ln>
                  <a:noFill/>
                </a:ln>
                <a:solidFill>
                  <a:srgbClr val="1A1C1E"/>
                </a:solidFill>
                <a:effectLst/>
                <a:latin typeface="Inter"/>
              </a:rPr>
              <a:t> Platform-based LiDAR bridges this gap. By tracking historical boarding and alighting numbers at each station, the system can "talk" to other stations on the line. With enough data, a predictive model can accurately estimate the passenger load of </a:t>
            </a:r>
            <a:r>
              <a:rPr kumimoji="0" lang="en-US" altLang="en-US" b="0" i="1" u="none" strike="noStrike" cap="none" normalizeH="0" baseline="0">
                <a:ln>
                  <a:noFill/>
                </a:ln>
                <a:solidFill>
                  <a:srgbClr val="1A1C1E"/>
                </a:solidFill>
                <a:effectLst/>
                <a:latin typeface="Inter"/>
              </a:rPr>
              <a:t>any</a:t>
            </a:r>
            <a:r>
              <a:rPr kumimoji="0" lang="en-US" altLang="en-US" b="0" i="0" u="none" strike="noStrike" cap="none" normalizeH="0" baseline="0">
                <a:ln>
                  <a:noFill/>
                </a:ln>
                <a:solidFill>
                  <a:srgbClr val="1A1C1E"/>
                </a:solidFill>
                <a:effectLst/>
                <a:latin typeface="Inter"/>
              </a:rPr>
              <a:t>train, regardless of its onboard technology.</a:t>
            </a:r>
            <a:endParaRPr kumimoji="0" lang="en-US" altLang="en-US" sz="4000" b="0" i="0" u="none" strike="noStrike" cap="none" normalizeH="0" baseline="0">
              <a:ln>
                <a:noFill/>
              </a:ln>
              <a:solidFill>
                <a:schemeClr val="tx1"/>
              </a:solidFill>
              <a:effectLst/>
              <a:latin typeface="Arial" panose="020B0604020202020204" pitchFamily="34" charset="0"/>
            </a:endParaRPr>
          </a:p>
        </p:txBody>
      </p:sp>
      <p:pic>
        <p:nvPicPr>
          <p:cNvPr id="1042" name="Picture 18" descr="Trainline Live Activities: UX Addition for Real-Time Train Updates | by  Hailey Kwak | Medium">
            <a:extLst>
              <a:ext uri="{FF2B5EF4-FFF2-40B4-BE49-F238E27FC236}">
                <a16:creationId xmlns:a16="http://schemas.microsoft.com/office/drawing/2014/main" id="{7BC3182B-0D64-FAFD-29EE-101F3B1025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777390" y="-5090256"/>
            <a:ext cx="4426527" cy="317229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6677027-D8CE-93E1-323F-BA0B66C304B5}"/>
              </a:ext>
            </a:extLst>
          </p:cNvPr>
          <p:cNvPicPr>
            <a:picLocks noChangeAspect="1"/>
          </p:cNvPicPr>
          <p:nvPr/>
        </p:nvPicPr>
        <p:blipFill>
          <a:blip r:embed="rId15"/>
          <a:stretch>
            <a:fillRect/>
          </a:stretch>
        </p:blipFill>
        <p:spPr>
          <a:xfrm>
            <a:off x="-14753438" y="-305876"/>
            <a:ext cx="6011009" cy="4379114"/>
          </a:xfrm>
          <a:prstGeom prst="rect">
            <a:avLst/>
          </a:prstGeom>
        </p:spPr>
      </p:pic>
      <p:sp>
        <p:nvSpPr>
          <p:cNvPr id="26" name="TextBox 25">
            <a:extLst>
              <a:ext uri="{FF2B5EF4-FFF2-40B4-BE49-F238E27FC236}">
                <a16:creationId xmlns:a16="http://schemas.microsoft.com/office/drawing/2014/main" id="{14C10D93-67D0-74FD-34B8-457B4A37B738}"/>
              </a:ext>
            </a:extLst>
          </p:cNvPr>
          <p:cNvSpPr txBox="1"/>
          <p:nvPr/>
        </p:nvSpPr>
        <p:spPr>
          <a:xfrm rot="19926321">
            <a:off x="-15600513" y="-661720"/>
            <a:ext cx="6891207" cy="1323439"/>
          </a:xfrm>
          <a:prstGeom prst="rect">
            <a:avLst/>
          </a:prstGeom>
          <a:noFill/>
        </p:spPr>
        <p:txBody>
          <a:bodyPr wrap="square" rtlCol="0">
            <a:spAutoFit/>
          </a:bodyPr>
          <a:lstStyle/>
          <a:p>
            <a:r>
              <a:rPr lang="en-GB" sz="8000" b="1" spc="50" dirty="0">
                <a:ln w="0"/>
                <a:solidFill>
                  <a:schemeClr val="bg2">
                    <a:alpha val="19000"/>
                  </a:schemeClr>
                </a:solidFill>
                <a:effectLst>
                  <a:innerShdw blurRad="63500" dist="50800" dir="13500000">
                    <a:srgbClr val="000000">
                      <a:alpha val="50000"/>
                    </a:srgbClr>
                  </a:innerShdw>
                </a:effectLst>
              </a:rPr>
              <a:t>ToniDesign</a:t>
            </a:r>
          </a:p>
        </p:txBody>
      </p:sp>
      <p:sp>
        <p:nvSpPr>
          <p:cNvPr id="28" name="Rounded Rectangle 27">
            <a:extLst>
              <a:ext uri="{FF2B5EF4-FFF2-40B4-BE49-F238E27FC236}">
                <a16:creationId xmlns:a16="http://schemas.microsoft.com/office/drawing/2014/main" id="{E12760FC-14B0-B425-2FD8-6A5EA89AD368}"/>
              </a:ext>
            </a:extLst>
          </p:cNvPr>
          <p:cNvSpPr/>
          <p:nvPr/>
        </p:nvSpPr>
        <p:spPr>
          <a:xfrm>
            <a:off x="-13815948" y="2064980"/>
            <a:ext cx="3363133" cy="219404"/>
          </a:xfrm>
          <a:prstGeom prst="roundRect">
            <a:avLst/>
          </a:prstGeom>
          <a:solidFill>
            <a:schemeClr val="bg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grpSp>
        <p:nvGrpSpPr>
          <p:cNvPr id="31" name="Group 30">
            <a:extLst>
              <a:ext uri="{FF2B5EF4-FFF2-40B4-BE49-F238E27FC236}">
                <a16:creationId xmlns:a16="http://schemas.microsoft.com/office/drawing/2014/main" id="{73982A39-B437-E2F9-2980-60BD9A77A886}"/>
              </a:ext>
            </a:extLst>
          </p:cNvPr>
          <p:cNvGrpSpPr/>
          <p:nvPr/>
        </p:nvGrpSpPr>
        <p:grpSpPr>
          <a:xfrm rot="5400000">
            <a:off x="-8105613" y="2876863"/>
            <a:ext cx="697424" cy="873727"/>
            <a:chOff x="-8105614" y="1333491"/>
            <a:chExt cx="1929370" cy="2417099"/>
          </a:xfrm>
        </p:grpSpPr>
        <p:sp>
          <p:nvSpPr>
            <p:cNvPr id="30" name="Triangle 29">
              <a:extLst>
                <a:ext uri="{FF2B5EF4-FFF2-40B4-BE49-F238E27FC236}">
                  <a16:creationId xmlns:a16="http://schemas.microsoft.com/office/drawing/2014/main" id="{20953CDF-4C5F-36C6-3B4C-901AD671D8BF}"/>
                </a:ext>
              </a:extLst>
            </p:cNvPr>
            <p:cNvSpPr/>
            <p:nvPr/>
          </p:nvSpPr>
          <p:spPr>
            <a:xfrm>
              <a:off x="-7873881" y="1333491"/>
              <a:ext cx="1479811" cy="110038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D3186738-E789-D6C9-469E-92E5C5BD9816}"/>
                </a:ext>
              </a:extLst>
            </p:cNvPr>
            <p:cNvSpPr/>
            <p:nvPr/>
          </p:nvSpPr>
          <p:spPr>
            <a:xfrm>
              <a:off x="-8105614" y="1977446"/>
              <a:ext cx="1929370" cy="177314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0C103C81-26BB-7B01-701F-4DB56AC0EC57}"/>
              </a:ext>
            </a:extLst>
          </p:cNvPr>
          <p:cNvGrpSpPr/>
          <p:nvPr/>
        </p:nvGrpSpPr>
        <p:grpSpPr>
          <a:xfrm rot="5400000">
            <a:off x="-12104469" y="2014539"/>
            <a:ext cx="225077" cy="325959"/>
            <a:chOff x="-7873880" y="1292050"/>
            <a:chExt cx="1697638" cy="2458542"/>
          </a:xfrm>
        </p:grpSpPr>
        <p:sp>
          <p:nvSpPr>
            <p:cNvPr id="33" name="Triangle 32">
              <a:extLst>
                <a:ext uri="{FF2B5EF4-FFF2-40B4-BE49-F238E27FC236}">
                  <a16:creationId xmlns:a16="http://schemas.microsoft.com/office/drawing/2014/main" id="{1F8C9066-519D-8FD1-7C8A-4F5AA6EF5D36}"/>
                </a:ext>
              </a:extLst>
            </p:cNvPr>
            <p:cNvSpPr/>
            <p:nvPr/>
          </p:nvSpPr>
          <p:spPr>
            <a:xfrm>
              <a:off x="-7764967" y="1292050"/>
              <a:ext cx="1479810" cy="1100381"/>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F7BF91E8-C1AC-F504-F712-31EBAA20AB8F}"/>
                </a:ext>
              </a:extLst>
            </p:cNvPr>
            <p:cNvSpPr/>
            <p:nvPr/>
          </p:nvSpPr>
          <p:spPr>
            <a:xfrm>
              <a:off x="-7873880" y="1977447"/>
              <a:ext cx="1697638" cy="177314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8684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75FBA33B-E3D9-6A42-5D52-7E1545654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350" y="-3602712"/>
            <a:ext cx="10561320" cy="544705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he best train ticket apps on the App Store - Railboard">
            <a:extLst>
              <a:ext uri="{FF2B5EF4-FFF2-40B4-BE49-F238E27FC236}">
                <a16:creationId xmlns:a16="http://schemas.microsoft.com/office/drawing/2014/main" id="{E9F801A6-B5B4-6626-16C8-23A8753C5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995" y="3208061"/>
            <a:ext cx="73056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phone&#10;&#10;AI-generated content may be incorrect.">
            <a:extLst>
              <a:ext uri="{FF2B5EF4-FFF2-40B4-BE49-F238E27FC236}">
                <a16:creationId xmlns:a16="http://schemas.microsoft.com/office/drawing/2014/main" id="{98102599-D3F0-4E7B-DAD6-1CCAAFD7EF53}"/>
              </a:ext>
            </a:extLst>
          </p:cNvPr>
          <p:cNvPicPr>
            <a:picLocks noChangeAspect="1"/>
          </p:cNvPicPr>
          <p:nvPr/>
        </p:nvPicPr>
        <p:blipFill>
          <a:blip r:embed="rId4"/>
          <a:stretch>
            <a:fillRect/>
          </a:stretch>
        </p:blipFill>
        <p:spPr>
          <a:xfrm>
            <a:off x="6096000" y="4832016"/>
            <a:ext cx="7772400" cy="5234045"/>
          </a:xfrm>
          <a:prstGeom prst="rect">
            <a:avLst/>
          </a:prstGeom>
        </p:spPr>
      </p:pic>
      <p:pic>
        <p:nvPicPr>
          <p:cNvPr id="6" name="Picture 4" descr="The best train ticket apps on the App Store - Railboard">
            <a:extLst>
              <a:ext uri="{FF2B5EF4-FFF2-40B4-BE49-F238E27FC236}">
                <a16:creationId xmlns:a16="http://schemas.microsoft.com/office/drawing/2014/main" id="{441975E1-8A9B-1808-A0EB-C528271452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426" t="178" r="2559" b="-178"/>
          <a:stretch>
            <a:fillRect/>
          </a:stretch>
        </p:blipFill>
        <p:spPr bwMode="auto">
          <a:xfrm>
            <a:off x="1009944" y="1844343"/>
            <a:ext cx="2807018" cy="560469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in with Trainline">
            <a:extLst>
              <a:ext uri="{FF2B5EF4-FFF2-40B4-BE49-F238E27FC236}">
                <a16:creationId xmlns:a16="http://schemas.microsoft.com/office/drawing/2014/main" id="{3BE07335-EDCA-B2E1-3E0A-A993086A9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222" y="3783670"/>
            <a:ext cx="2806700" cy="59309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Split Tickets | Get Split Train Tickets with SplitSave | Trainline">
            <a:extLst>
              <a:ext uri="{FF2B5EF4-FFF2-40B4-BE49-F238E27FC236}">
                <a16:creationId xmlns:a16="http://schemas.microsoft.com/office/drawing/2014/main" id="{8D9E4F14-E13B-90F4-EE0E-C34A1C732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122" y="231411"/>
            <a:ext cx="32210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Trainline's new SplitSave option could save you a fortune on train travel |  TechRadar">
            <a:extLst>
              <a:ext uri="{FF2B5EF4-FFF2-40B4-BE49-F238E27FC236}">
                <a16:creationId xmlns:a16="http://schemas.microsoft.com/office/drawing/2014/main" id="{C59379C7-A214-4CFE-9E07-59BAAABD2D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1795" y="-1760948"/>
            <a:ext cx="10134600" cy="5702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Trainline's new SplitSave option could save you a fortune on train travel |  TechRadar">
            <a:extLst>
              <a:ext uri="{FF2B5EF4-FFF2-40B4-BE49-F238E27FC236}">
                <a16:creationId xmlns:a16="http://schemas.microsoft.com/office/drawing/2014/main" id="{D593E247-707F-8FA4-1257-2650B33EA74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576" r="11983"/>
          <a:stretch>
            <a:fillRect/>
          </a:stretch>
        </p:blipFill>
        <p:spPr bwMode="auto">
          <a:xfrm>
            <a:off x="14983260" y="412626"/>
            <a:ext cx="2578310" cy="570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1D1A380-B0E6-5D10-C005-8F7CD27DC6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68" r="27316"/>
          <a:stretch>
            <a:fillRect/>
          </a:stretch>
        </p:blipFill>
        <p:spPr bwMode="auto">
          <a:xfrm>
            <a:off x="3312826" y="-3103877"/>
            <a:ext cx="2293495" cy="5447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80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28B73-5CE9-0961-F254-ADDB0F93DABA}"/>
              </a:ext>
            </a:extLst>
          </p:cNvPr>
          <p:cNvSpPr>
            <a:spLocks noGrp="1"/>
          </p:cNvSpPr>
          <p:nvPr>
            <p:ph type="title"/>
          </p:nvPr>
        </p:nvSpPr>
        <p:spPr/>
        <p:txBody>
          <a:bodyPr/>
          <a:lstStyle/>
          <a:p>
            <a:r>
              <a:rPr lang="en-GB" dirty="0"/>
              <a:t>Info for header page</a:t>
            </a:r>
          </a:p>
        </p:txBody>
      </p:sp>
      <p:sp>
        <p:nvSpPr>
          <p:cNvPr id="4" name="Rectangle 1">
            <a:extLst>
              <a:ext uri="{FF2B5EF4-FFF2-40B4-BE49-F238E27FC236}">
                <a16:creationId xmlns:a16="http://schemas.microsoft.com/office/drawing/2014/main" id="{A72A3E84-5E7E-D47E-0C93-D5E5DC0906C2}"/>
              </a:ext>
            </a:extLst>
          </p:cNvPr>
          <p:cNvSpPr>
            <a:spLocks noGrp="1" noChangeArrowheads="1"/>
          </p:cNvSpPr>
          <p:nvPr>
            <p:ph idx="1"/>
          </p:nvPr>
        </p:nvSpPr>
        <p:spPr bwMode="auto">
          <a:xfrm>
            <a:off x="838200" y="2908687"/>
            <a:ext cx="5737468"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D42"/>
                </a:solidFill>
                <a:effectLst/>
                <a:latin typeface="-apple-system"/>
              </a:rPr>
              <a:t>For example, if we look at the North West &amp; Central region standard dwell times at stations:</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33D42"/>
                </a:solidFill>
                <a:effectLst/>
                <a:latin typeface="-apple-system"/>
              </a:rPr>
              <a:t>Standard: 30 seconds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33D42"/>
                </a:solidFill>
                <a:effectLst/>
                <a:latin typeface="-apple-system"/>
              </a:rPr>
              <a:t>Class 170 &amp; 185s: 45 seconds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33D42"/>
                </a:solidFill>
                <a:effectLst/>
                <a:latin typeface="-apple-system"/>
              </a:rPr>
              <a:t>Class 22x: 1 minute 30 seconds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33D42"/>
                </a:solidFill>
                <a:effectLst/>
                <a:latin typeface="-apple-system"/>
              </a:rPr>
              <a:t>Class 350: 45 seconds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33D42"/>
                </a:solidFill>
                <a:effectLst/>
                <a:latin typeface="-apple-system"/>
              </a:rPr>
              <a:t>Class 80x: 2 minutes (AWC) or 1 minute 30 seconds (TPE)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33D42"/>
                </a:solidFill>
                <a:effectLst/>
                <a:latin typeface="-apple-system"/>
              </a:rPr>
              <a:t>Loco Hauled: 1 minute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333D42"/>
                </a:solidFill>
                <a:effectLst/>
                <a:latin typeface="-apple-system"/>
              </a:rPr>
              <a:t>HST: 1 minute and 30 seconds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D42"/>
                </a:solidFill>
                <a:effectLst/>
                <a:latin typeface="-apple-system"/>
              </a:rPr>
              <a:t>You also have standard information on platform reoccupation - 3 minutes same direction for example.</a:t>
            </a:r>
          </a:p>
          <a:p>
            <a:pPr marL="0" lvl="0" indent="0">
              <a:lnSpc>
                <a:spcPct val="100000"/>
              </a:lnSpc>
              <a:buNone/>
            </a:pPr>
            <a:r>
              <a:rPr lang="en-US" altLang="en-US" sz="1000" dirty="0"/>
              <a:t>https://</a:t>
            </a:r>
            <a:r>
              <a:rPr lang="en-US" altLang="en-US" sz="1000" dirty="0" err="1"/>
              <a:t>www.networkrail.co.uk</a:t>
            </a:r>
            <a:r>
              <a:rPr lang="en-US" altLang="en-US" sz="1000" dirty="0"/>
              <a:t>/industry-and-commercial/information-for-operators/operational-rules/</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0AB17ECA-B0B5-2304-DB79-2800D994704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D42"/>
                </a:solidFill>
                <a:effectLst/>
                <a:latin typeface="-apple-system"/>
              </a:rPr>
              <a:t>The Thameslink core is timetabled for a maximum of 24tph, a train every 2.5 minutes. Each train is expected to stand for 60 seconds, with 47 seconds of doors open and 13 total of opening and closing doors. That route runs on ATO (Automatic Train Operation) where the driver only closes the doors.</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D42"/>
                </a:solidFill>
                <a:effectLst/>
                <a:latin typeface="-apple-system"/>
              </a:rPr>
              <a:t>Intercity trains will usually be timetabled for a minimum of 2 minutes at each station, and usually 3+ at major stations.</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D42"/>
                </a:solidFill>
                <a:effectLst/>
                <a:latin typeface="-apple-system"/>
              </a:rPr>
              <a:t>Despite Thameslink trains taking more people, it’s a lot easier to get on/off Thameslink trains than, say, IETs or HSTs - due to the differences in standing capacity, door location and luggage storage.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1B7BFB4-1A8A-9A1B-DA27-E605BAD466CC}"/>
              </a:ext>
            </a:extLst>
          </p:cNvPr>
          <p:cNvSpPr txBox="1"/>
          <p:nvPr/>
        </p:nvSpPr>
        <p:spPr>
          <a:xfrm>
            <a:off x="7905509" y="2118167"/>
            <a:ext cx="11359776" cy="369332"/>
          </a:xfrm>
          <a:prstGeom prst="rect">
            <a:avLst/>
          </a:prstGeom>
          <a:noFill/>
        </p:spPr>
        <p:txBody>
          <a:bodyPr wrap="none" rtlCol="0">
            <a:spAutoFit/>
          </a:bodyPr>
          <a:lstStyle/>
          <a:p>
            <a:r>
              <a:rPr lang="en-GB" b="1" dirty="0"/>
              <a:t>0.90 passengers per second per door</a:t>
            </a:r>
            <a:r>
              <a:rPr lang="en-GB" dirty="0"/>
              <a:t>, with median values often around </a:t>
            </a:r>
            <a:r>
              <a:rPr lang="en-GB" b="1" dirty="0"/>
              <a:t>0.82 passengers per second per door</a:t>
            </a:r>
            <a:r>
              <a:rPr lang="en-GB" dirty="0"/>
              <a:t>. </a:t>
            </a:r>
          </a:p>
        </p:txBody>
      </p:sp>
      <p:sp>
        <p:nvSpPr>
          <p:cNvPr id="8" name="TextBox 7">
            <a:extLst>
              <a:ext uri="{FF2B5EF4-FFF2-40B4-BE49-F238E27FC236}">
                <a16:creationId xmlns:a16="http://schemas.microsoft.com/office/drawing/2014/main" id="{A431EC14-BEA7-8A58-D346-DBA7C8CDC3C8}"/>
              </a:ext>
            </a:extLst>
          </p:cNvPr>
          <p:cNvSpPr txBox="1"/>
          <p:nvPr/>
        </p:nvSpPr>
        <p:spPr>
          <a:xfrm>
            <a:off x="5231757" y="5015547"/>
            <a:ext cx="6960243" cy="2031325"/>
          </a:xfrm>
          <a:prstGeom prst="rect">
            <a:avLst/>
          </a:prstGeom>
          <a:noFill/>
        </p:spPr>
        <p:txBody>
          <a:bodyPr wrap="square" rtlCol="0">
            <a:spAutoFit/>
          </a:bodyPr>
          <a:lstStyle/>
          <a:p>
            <a:r>
              <a:rPr lang="en-GB" dirty="0"/>
              <a:t>Lidar can </a:t>
            </a:r>
            <a:r>
              <a:rPr lang="en-GB" dirty="0" err="1"/>
              <a:t>idneify</a:t>
            </a:r>
            <a:r>
              <a:rPr lang="en-GB" dirty="0"/>
              <a:t> other passenger types such as wheelchair users or people with</a:t>
            </a:r>
            <a:br>
              <a:rPr lang="en-GB" dirty="0"/>
            </a:br>
            <a:r>
              <a:rPr lang="en-GB" dirty="0"/>
              <a:t>bicycles to adjust boarding rate: </a:t>
            </a:r>
            <a:br>
              <a:rPr lang="en-GB" dirty="0"/>
            </a:br>
            <a:r>
              <a:rPr lang="en-GB" dirty="0"/>
              <a:t>if there’s a big </a:t>
            </a:r>
            <a:r>
              <a:rPr lang="en-GB" dirty="0" err="1"/>
              <a:t>cyclying</a:t>
            </a:r>
            <a:r>
              <a:rPr lang="en-GB" dirty="0"/>
              <a:t> event boarding rate can be adjusted and dwell time updated on database for the context of the event that happened on that day. </a:t>
            </a:r>
            <a:br>
              <a:rPr lang="en-GB" dirty="0"/>
            </a:br>
            <a:endParaRPr lang="en-GB" dirty="0"/>
          </a:p>
        </p:txBody>
      </p:sp>
      <p:sp>
        <p:nvSpPr>
          <p:cNvPr id="9" name="TextBox 8">
            <a:extLst>
              <a:ext uri="{FF2B5EF4-FFF2-40B4-BE49-F238E27FC236}">
                <a16:creationId xmlns:a16="http://schemas.microsoft.com/office/drawing/2014/main" id="{E9474025-7501-D002-2F40-74524A141E40}"/>
              </a:ext>
            </a:extLst>
          </p:cNvPr>
          <p:cNvSpPr txBox="1"/>
          <p:nvPr/>
        </p:nvSpPr>
        <p:spPr>
          <a:xfrm>
            <a:off x="9560689" y="3715473"/>
            <a:ext cx="8600881" cy="646331"/>
          </a:xfrm>
          <a:prstGeom prst="rect">
            <a:avLst/>
          </a:prstGeom>
          <a:noFill/>
        </p:spPr>
        <p:txBody>
          <a:bodyPr wrap="none" rtlCol="0">
            <a:spAutoFit/>
          </a:bodyPr>
          <a:lstStyle/>
          <a:p>
            <a:r>
              <a:rPr lang="en-GB" dirty="0"/>
              <a:t>Different nudge techniques </a:t>
            </a:r>
            <a:r>
              <a:rPr lang="en-GB" dirty="0" err="1"/>
              <a:t>ssuch</a:t>
            </a:r>
            <a:r>
              <a:rPr lang="en-GB" dirty="0"/>
              <a:t> as mobile phones or </a:t>
            </a:r>
            <a:r>
              <a:rPr lang="en-GB" dirty="0" err="1"/>
              <a:t>itneltigent</a:t>
            </a:r>
            <a:r>
              <a:rPr lang="en-GB" dirty="0"/>
              <a:t> lighting on platform</a:t>
            </a:r>
          </a:p>
          <a:p>
            <a:r>
              <a:rPr lang="en-GB" dirty="0"/>
              <a:t>Or dynamic LED </a:t>
            </a:r>
            <a:r>
              <a:rPr lang="en-GB" dirty="0" err="1"/>
              <a:t>screesn</a:t>
            </a:r>
            <a:endParaRPr lang="en-GB" dirty="0"/>
          </a:p>
        </p:txBody>
      </p:sp>
      <p:sp>
        <p:nvSpPr>
          <p:cNvPr id="10" name="TextBox 9">
            <a:extLst>
              <a:ext uri="{FF2B5EF4-FFF2-40B4-BE49-F238E27FC236}">
                <a16:creationId xmlns:a16="http://schemas.microsoft.com/office/drawing/2014/main" id="{707EA975-D69B-DE36-8271-2BEC3B83665F}"/>
              </a:ext>
            </a:extLst>
          </p:cNvPr>
          <p:cNvSpPr txBox="1"/>
          <p:nvPr/>
        </p:nvSpPr>
        <p:spPr>
          <a:xfrm>
            <a:off x="12373337" y="4770735"/>
            <a:ext cx="4461414" cy="646331"/>
          </a:xfrm>
          <a:prstGeom prst="rect">
            <a:avLst/>
          </a:prstGeom>
          <a:noFill/>
        </p:spPr>
        <p:txBody>
          <a:bodyPr wrap="none" rtlCol="0">
            <a:spAutoFit/>
          </a:bodyPr>
          <a:lstStyle/>
          <a:p>
            <a:r>
              <a:rPr lang="en-GB" dirty="0"/>
              <a:t>From history: 80% of passengers on at </a:t>
            </a:r>
          </a:p>
          <a:p>
            <a:r>
              <a:rPr lang="en-GB" dirty="0"/>
              <a:t>This time are boarding train for this train etc</a:t>
            </a:r>
          </a:p>
        </p:txBody>
      </p:sp>
    </p:spTree>
    <p:extLst>
      <p:ext uri="{BB962C8B-B14F-4D97-AF65-F5344CB8AC3E}">
        <p14:creationId xmlns:p14="http://schemas.microsoft.com/office/powerpoint/2010/main" val="2866356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11343</TotalTime>
  <Words>809</Words>
  <Application>Microsoft Macintosh PowerPoint</Application>
  <PresentationFormat>Widescreen</PresentationFormat>
  <Paragraphs>45</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Aptos</vt:lpstr>
      <vt:lpstr>Aptos Display</vt:lpstr>
      <vt:lpstr>Arial</vt:lpstr>
      <vt:lpstr>Inter</vt:lpstr>
      <vt:lpstr>Office Theme</vt:lpstr>
      <vt:lpstr>London Trains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 for header page</vt:lpstr>
      <vt:lpstr>PowerPoint Presentation</vt:lpstr>
      <vt:lpstr>PowerPoint Presentation</vt:lpstr>
      <vt:lpstr>PowerPoint Presentation</vt:lpstr>
      <vt:lpstr>Notes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Toni Esan</dc:creator>
  <cp:lastModifiedBy>Toni Esan</cp:lastModifiedBy>
  <cp:revision>7</cp:revision>
  <dcterms:created xsi:type="dcterms:W3CDTF">2025-09-28T20:15:24Z</dcterms:created>
  <dcterms:modified xsi:type="dcterms:W3CDTF">2025-11-07T13:15:30Z</dcterms:modified>
</cp:coreProperties>
</file>